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424"/>
    <a:srgbClr val="638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24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95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13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989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89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3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15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30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48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33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54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89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261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07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27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DF022-9E78-4D84-A9D6-87DD2303F711}" type="datetimeFigureOut">
              <a:rPr lang="sr-Latn-CS" smtClean="0"/>
              <a:pPr/>
              <a:t>15.3.2016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FD1B76-1C67-42DF-9128-7EEA5E1BB3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7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LhLjpsstPY" TargetMode="External"/><Relationship Id="rId2" Type="http://schemas.openxmlformats.org/officeDocument/2006/relationships/hyperlink" Target="https://www.youtube.com/watch?v=OvEci5Bjgd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6044208" cy="2204355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Primijeti li se naš </a:t>
            </a:r>
            <a:r>
              <a:rPr lang="hr-HR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hr-HR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lang="hr-HR" b="1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strah </a:t>
            </a:r>
            <a:r>
              <a:rPr lang="hr-HR" b="1" dirty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od ispita?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5" name="Picture 4" descr="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318170"/>
            <a:ext cx="238125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00808"/>
            <a:ext cx="6842721" cy="4340555"/>
          </a:xfrm>
        </p:spPr>
        <p:txBody>
          <a:bodyPr>
            <a:normAutofit/>
          </a:bodyPr>
          <a:lstStyle/>
          <a:p>
            <a:r>
              <a:rPr lang="en-US" sz="2400" dirty="0" err="1"/>
              <a:t>podrhtavanje</a:t>
            </a:r>
            <a:r>
              <a:rPr lang="en-US" sz="2400" dirty="0"/>
              <a:t> </a:t>
            </a:r>
            <a:r>
              <a:rPr lang="en-US" sz="2400" dirty="0" err="1" smtClean="0"/>
              <a:t>glasa</a:t>
            </a:r>
            <a:endParaRPr lang="en-US" sz="2400" dirty="0"/>
          </a:p>
          <a:p>
            <a:r>
              <a:rPr lang="en-US" sz="2400" dirty="0" smtClean="0"/>
              <a:t>u </a:t>
            </a:r>
            <a:r>
              <a:rPr lang="en-US" sz="2400" dirty="0" err="1"/>
              <a:t>glasu</a:t>
            </a:r>
            <a:r>
              <a:rPr lang="en-US" sz="2400" dirty="0"/>
              <a:t> </a:t>
            </a:r>
            <a:r>
              <a:rPr lang="en-US" sz="2400" dirty="0" err="1"/>
              <a:t>podrazumijeva</a:t>
            </a:r>
            <a:r>
              <a:rPr lang="en-US" sz="2400" dirty="0"/>
              <a:t> </a:t>
            </a:r>
            <a:r>
              <a:rPr lang="en-US" sz="2400" dirty="0" err="1"/>
              <a:t>tjeskobu</a:t>
            </a:r>
            <a:r>
              <a:rPr lang="en-US" sz="2400" dirty="0"/>
              <a:t>, </a:t>
            </a:r>
            <a:r>
              <a:rPr lang="en-US" sz="2400" dirty="0" err="1"/>
              <a:t>zabrinutost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strah</a:t>
            </a:r>
            <a:r>
              <a:rPr lang="en-US" sz="2400" dirty="0"/>
              <a:t> </a:t>
            </a:r>
            <a:r>
              <a:rPr lang="en-US" sz="2400" dirty="0" err="1"/>
              <a:t>dok</a:t>
            </a:r>
            <a:r>
              <a:rPr lang="en-US" sz="2400" dirty="0"/>
              <a:t> se </a:t>
            </a:r>
            <a:r>
              <a:rPr lang="en-US" sz="2400" dirty="0" err="1"/>
              <a:t>govori</a:t>
            </a:r>
            <a:r>
              <a:rPr lang="en-US" sz="2400" dirty="0"/>
              <a:t> </a:t>
            </a:r>
            <a:r>
              <a:rPr lang="en-US" sz="2400" dirty="0" err="1"/>
              <a:t>autoritativnim</a:t>
            </a:r>
            <a:r>
              <a:rPr lang="en-US" sz="2400" dirty="0"/>
              <a:t> </a:t>
            </a:r>
            <a:r>
              <a:rPr lang="en-US" sz="2400" dirty="0" err="1"/>
              <a:t>osobama</a:t>
            </a:r>
            <a:r>
              <a:rPr lang="en-US" sz="2400" dirty="0"/>
              <a:t> </a:t>
            </a:r>
            <a:endParaRPr lang="hr-HR" sz="2400" dirty="0" smtClean="0"/>
          </a:p>
          <a:p>
            <a:r>
              <a:rPr lang="en-US" sz="2400" dirty="0" err="1" smtClean="0"/>
              <a:t>pred</a:t>
            </a:r>
            <a:r>
              <a:rPr lang="en-US" sz="2400" dirty="0" smtClean="0"/>
              <a:t> </a:t>
            </a:r>
            <a:r>
              <a:rPr lang="en-US" sz="2400" dirty="0" err="1"/>
              <a:t>većom</a:t>
            </a:r>
            <a:r>
              <a:rPr lang="en-US" sz="2400" dirty="0"/>
              <a:t> </a:t>
            </a:r>
            <a:r>
              <a:rPr lang="en-US" sz="2400" dirty="0" err="1"/>
              <a:t>skupinom</a:t>
            </a:r>
            <a:r>
              <a:rPr lang="en-US" sz="2400" dirty="0"/>
              <a:t> </a:t>
            </a:r>
          </a:p>
          <a:p>
            <a:r>
              <a:rPr lang="hr-HR" sz="2400" dirty="0"/>
              <a:t>v</a:t>
            </a:r>
            <a:r>
              <a:rPr lang="hr-HR" sz="2400" dirty="0" smtClean="0"/>
              <a:t>remensko ograničenje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501008"/>
            <a:ext cx="4572000" cy="3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6347714" cy="3880773"/>
          </a:xfrm>
        </p:spPr>
        <p:txBody>
          <a:bodyPr>
            <a:normAutofit/>
          </a:bodyPr>
          <a:lstStyle/>
          <a:p>
            <a:endParaRPr lang="hr-HR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www.youtube.com/watch?v=OvEci5Bjgd4</a:t>
            </a:r>
            <a:r>
              <a:rPr lang="hr-HR" sz="2800" dirty="0" smtClean="0"/>
              <a:t> –važnost neverbalne </a:t>
            </a:r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www.youtube.com/watch?v=9LhLjpsstPY</a:t>
            </a:r>
            <a:r>
              <a:rPr lang="hr-HR" sz="2800" dirty="0" smtClean="0"/>
              <a:t> –ispitna situacija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516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207805"/>
              </p:ext>
            </p:extLst>
          </p:nvPr>
        </p:nvGraphicFramePr>
        <p:xfrm>
          <a:off x="467544" y="980728"/>
          <a:ext cx="6781156" cy="4696588"/>
        </p:xfrm>
        <a:graphic>
          <a:graphicData uri="http://schemas.openxmlformats.org/drawingml/2006/table">
            <a:tbl>
              <a:tblPr firstRow="1" firstCol="1" bandRow="1"/>
              <a:tblGrid>
                <a:gridCol w="2259902"/>
                <a:gridCol w="2260627"/>
                <a:gridCol w="2260627"/>
              </a:tblGrid>
              <a:tr h="776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Ljudi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će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vas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opažati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zabrinutu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nervoznu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Ljudi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će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vas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opažati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osobu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sigurnu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sebe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 i glava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često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trepćete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oblizujete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usnice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često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kašljanjem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pročišćavate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grlo</a:t>
                      </a:r>
                      <a:endParaRPr lang="hr-HR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gledate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trepćete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isturite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bradu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često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otvarate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zatvarate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šake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stavljate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usta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govorite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povlačite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uho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-“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lomite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prste</a:t>
                      </a:r>
                      <a:endParaRPr lang="hr-HR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držite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dalje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napravite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zvonik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prstima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stojite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držite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leđa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opušten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način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Tijelo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-vrpoljite se u stolici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-lupkate nogama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sjedite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naslonjeni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ispruženim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nogama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uspravno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stojite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nagle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pokrete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ne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savijate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59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261309"/>
              </p:ext>
            </p:extLst>
          </p:nvPr>
        </p:nvGraphicFramePr>
        <p:xfrm>
          <a:off x="753614" y="764704"/>
          <a:ext cx="6482682" cy="5479352"/>
        </p:xfrm>
        <a:graphic>
          <a:graphicData uri="http://schemas.openxmlformats.org/drawingml/2006/table">
            <a:tbl>
              <a:tblPr firstRow="1" firstCol="1" bandRow="1"/>
              <a:tblGrid>
                <a:gridCol w="2160432"/>
                <a:gridCol w="2161125"/>
                <a:gridCol w="2161125"/>
              </a:tblGrid>
              <a:tr h="797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Ljudi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će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vas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opažati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nije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spremna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suradnju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Ljudi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će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vas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opažati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prijateljsku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osobu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spremnu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suradnju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 i glava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-ne gledate u drugu osobu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-izbjegavate kontakt očima ili odmah skrećete pogled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gledate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lice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smiješite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klimate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glavom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govori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-stiskate šake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-prekrižite ruke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-često trljate oko, nos ili uho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pokazujete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otvorene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dlanove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povremeno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dotićete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prestanete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držati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prekrižene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Tijelo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-odmičete se od druge osobe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-prekrižite noge i okrenete ih prema vratima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prestanete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držati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prekrižene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nagnete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naprijed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približite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drugoj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67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562450"/>
              </p:ext>
            </p:extLst>
          </p:nvPr>
        </p:nvGraphicFramePr>
        <p:xfrm>
          <a:off x="611560" y="476672"/>
          <a:ext cx="6637139" cy="5944935"/>
        </p:xfrm>
        <a:graphic>
          <a:graphicData uri="http://schemas.openxmlformats.org/drawingml/2006/table">
            <a:tbl>
              <a:tblPr firstRow="1" firstCol="1" bandRow="1"/>
              <a:tblGrid>
                <a:gridCol w="2211907"/>
                <a:gridCol w="2212616"/>
                <a:gridCol w="2212616"/>
              </a:tblGrid>
              <a:tr h="488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Ljudi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će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vas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opažati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agresivnu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drsku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Ljudi će vas opažati kao pozornog slušatelja ako: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 i glava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buljite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smiješite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u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stilu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već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čuo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podižete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obrve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pretjeranom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čuđenju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nevjerici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gledate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preko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naočala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slušate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gledate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¾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vremena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lagano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nakrivite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glavu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-prstom pokazujete u drugu osobu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-lupate šakom o stol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-trljate stražnji dio vrata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držite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obrazu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lagano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lupkate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bradi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skinete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naočale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stavite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Tijelo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-stojite dok druga osoba sjedi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-hodate velikim koracima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-sjedite naslonjeni s obje ruke iza glave i s ispruženim nogama i prekriženim u člancima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nagnete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naprijed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govorite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naslonite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slušate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lupkate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nogama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56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Stres – tjelesne reakcije</a:t>
            </a:r>
            <a:endParaRPr lang="hr-HR" dirty="0"/>
          </a:p>
        </p:txBody>
      </p:sp>
      <p:pic>
        <p:nvPicPr>
          <p:cNvPr id="8" name="Content Placeholder 7" descr="str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785926"/>
            <a:ext cx="2219325" cy="2571750"/>
          </a:xfrm>
        </p:spPr>
      </p:pic>
      <p:sp>
        <p:nvSpPr>
          <p:cNvPr id="4" name="Oval 3"/>
          <p:cNvSpPr/>
          <p:nvPr/>
        </p:nvSpPr>
        <p:spPr>
          <a:xfrm>
            <a:off x="5631306" y="1618338"/>
            <a:ext cx="1893022" cy="12345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Ubrzan rad srca</a:t>
            </a:r>
            <a:endParaRPr lang="hr-HR" b="1" dirty="0"/>
          </a:p>
        </p:txBody>
      </p:sp>
      <p:sp>
        <p:nvSpPr>
          <p:cNvPr id="5" name="Oval 4"/>
          <p:cNvSpPr/>
          <p:nvPr/>
        </p:nvSpPr>
        <p:spPr>
          <a:xfrm>
            <a:off x="4139952" y="5000636"/>
            <a:ext cx="2217998" cy="1380692"/>
          </a:xfrm>
          <a:prstGeom prst="ellipse">
            <a:avLst/>
          </a:prstGeom>
          <a:solidFill>
            <a:srgbClr val="6384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Brže i dublje disanje</a:t>
            </a:r>
            <a:endParaRPr lang="hr-HR" b="1" dirty="0"/>
          </a:p>
        </p:txBody>
      </p:sp>
      <p:sp>
        <p:nvSpPr>
          <p:cNvPr id="6" name="Oval 5"/>
          <p:cNvSpPr/>
          <p:nvPr/>
        </p:nvSpPr>
        <p:spPr>
          <a:xfrm>
            <a:off x="827584" y="4572008"/>
            <a:ext cx="2101342" cy="1233256"/>
          </a:xfrm>
          <a:prstGeom prst="ellipse">
            <a:avLst/>
          </a:prstGeom>
          <a:solidFill>
            <a:srgbClr val="C0C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Blijedilo u licu</a:t>
            </a:r>
            <a:endParaRPr lang="hr-HR" b="1" dirty="0"/>
          </a:p>
        </p:txBody>
      </p:sp>
      <p:sp>
        <p:nvSpPr>
          <p:cNvPr id="7" name="Oval 6"/>
          <p:cNvSpPr/>
          <p:nvPr/>
        </p:nvSpPr>
        <p:spPr>
          <a:xfrm>
            <a:off x="395536" y="1500174"/>
            <a:ext cx="2088232" cy="135276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Pojačano znojenje</a:t>
            </a:r>
            <a:endParaRPr lang="hr-HR" b="1" dirty="0"/>
          </a:p>
        </p:txBody>
      </p:sp>
      <p:sp>
        <p:nvSpPr>
          <p:cNvPr id="9" name="Oval 8"/>
          <p:cNvSpPr/>
          <p:nvPr/>
        </p:nvSpPr>
        <p:spPr>
          <a:xfrm>
            <a:off x="6308546" y="3654330"/>
            <a:ext cx="1863854" cy="134630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Grčevi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Neverbalna komunikacija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55576" y="1916832"/>
            <a:ext cx="2173350" cy="10835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Držanje tijela</a:t>
            </a:r>
            <a:endParaRPr lang="hr-HR" b="1" dirty="0"/>
          </a:p>
        </p:txBody>
      </p:sp>
      <p:sp>
        <p:nvSpPr>
          <p:cNvPr id="5" name="Rectangle 4"/>
          <p:cNvSpPr/>
          <p:nvPr/>
        </p:nvSpPr>
        <p:spPr>
          <a:xfrm>
            <a:off x="5143504" y="2132856"/>
            <a:ext cx="2236808" cy="9389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Mimika</a:t>
            </a:r>
            <a:endParaRPr lang="hr-HR" b="1" dirty="0"/>
          </a:p>
        </p:txBody>
      </p:sp>
      <p:sp>
        <p:nvSpPr>
          <p:cNvPr id="6" name="Rectangle 5"/>
          <p:cNvSpPr/>
          <p:nvPr/>
        </p:nvSpPr>
        <p:spPr>
          <a:xfrm>
            <a:off x="2664786" y="3429000"/>
            <a:ext cx="248327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Kontakt očima</a:t>
            </a:r>
            <a:endParaRPr lang="hr-HR" b="1" dirty="0"/>
          </a:p>
        </p:txBody>
      </p:sp>
      <p:sp>
        <p:nvSpPr>
          <p:cNvPr id="7" name="Rectangle 6"/>
          <p:cNvSpPr/>
          <p:nvPr/>
        </p:nvSpPr>
        <p:spPr>
          <a:xfrm>
            <a:off x="1403648" y="4929198"/>
            <a:ext cx="2168220" cy="948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Gestikuliranje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5929322" y="4286255"/>
            <a:ext cx="2387094" cy="1116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Brzina i jačina glasa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Držanje tijela </a:t>
            </a:r>
            <a:endParaRPr lang="hr-HR" dirty="0"/>
          </a:p>
        </p:txBody>
      </p:sp>
      <p:pic>
        <p:nvPicPr>
          <p:cNvPr id="9" name="Content Placeholder 8" descr="Picture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630" y="2115996"/>
            <a:ext cx="1981093" cy="3881437"/>
          </a:xfrm>
        </p:spPr>
      </p:pic>
      <p:sp>
        <p:nvSpPr>
          <p:cNvPr id="8" name="Rectangle 7"/>
          <p:cNvSpPr/>
          <p:nvPr/>
        </p:nvSpPr>
        <p:spPr>
          <a:xfrm>
            <a:off x="3327490" y="2492896"/>
            <a:ext cx="2143140" cy="2643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hr-HR" sz="2400" b="1" dirty="0" smtClean="0">
                <a:solidFill>
                  <a:schemeClr val="tx2"/>
                </a:solidFill>
              </a:rPr>
              <a:t>Nesigurnost</a:t>
            </a:r>
          </a:p>
          <a:p>
            <a:pPr algn="ctr">
              <a:lnSpc>
                <a:spcPct val="250000"/>
              </a:lnSpc>
            </a:pPr>
            <a:r>
              <a:rPr lang="hr-HR" sz="2400" b="1" dirty="0" smtClean="0">
                <a:solidFill>
                  <a:schemeClr val="tx2"/>
                </a:solidFill>
              </a:rPr>
              <a:t>Sram </a:t>
            </a:r>
          </a:p>
          <a:p>
            <a:pPr algn="ctr">
              <a:lnSpc>
                <a:spcPct val="250000"/>
              </a:lnSpc>
            </a:pPr>
            <a:r>
              <a:rPr lang="hr-HR" sz="2400" b="1" dirty="0" smtClean="0">
                <a:solidFill>
                  <a:schemeClr val="tx2"/>
                </a:solidFill>
              </a:rPr>
              <a:t>Nelagoda  </a:t>
            </a:r>
            <a:endParaRPr lang="hr-HR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28802"/>
            <a:ext cx="3555352" cy="425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Držanje tijela</a:t>
            </a:r>
            <a:endParaRPr lang="hr-HR" dirty="0"/>
          </a:p>
        </p:txBody>
      </p:sp>
      <p:pic>
        <p:nvPicPr>
          <p:cNvPr id="4" name="Content Placeholder 3" descr="Importance-Of-Pos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3810000" cy="2743200"/>
          </a:xfrm>
        </p:spPr>
      </p:pic>
      <p:pic>
        <p:nvPicPr>
          <p:cNvPr id="5" name="Picture 4" descr="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000240"/>
            <a:ext cx="3307750" cy="434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Pokreti ruku </a:t>
            </a:r>
            <a:endParaRPr lang="hr-HR" dirty="0"/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2786082" cy="2646778"/>
          </a:xfrm>
        </p:spPr>
      </p:pic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357298"/>
            <a:ext cx="2636835" cy="2651285"/>
          </a:xfrm>
          <a:prstGeom prst="rect">
            <a:avLst/>
          </a:prstGeom>
        </p:spPr>
      </p:pic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238" y="3286124"/>
            <a:ext cx="2626140" cy="3006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 rukama?</a:t>
            </a:r>
            <a:endParaRPr lang="hr-HR" dirty="0"/>
          </a:p>
        </p:txBody>
      </p:sp>
      <p:pic>
        <p:nvPicPr>
          <p:cNvPr id="4" name="Content Placeholder 3" descr="12814479_10208758034727628_601785117473451809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2717612" cy="3784650"/>
          </a:xfrm>
        </p:spPr>
      </p:pic>
      <p:pic>
        <p:nvPicPr>
          <p:cNvPr id="5" name="Picture 4" descr="Rubbing-hands-478x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643182"/>
            <a:ext cx="3990987" cy="2371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 očima</a:t>
            </a:r>
            <a:endParaRPr lang="hr-HR" dirty="0"/>
          </a:p>
        </p:txBody>
      </p:sp>
      <p:pic>
        <p:nvPicPr>
          <p:cNvPr id="4" name="Content Placeholder 3" descr="3327122-Eyes-looking-in-different-direction-Stock-Vector-cartoon-eye-dire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357982" cy="4572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Stav tijela</a:t>
            </a:r>
            <a:endParaRPr lang="en-US" dirty="0"/>
          </a:p>
        </p:txBody>
      </p:sp>
      <p:pic>
        <p:nvPicPr>
          <p:cNvPr id="4" name="Content Placeholder 3" descr="12813985_10208758057528198_265611839684596417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519" y="2815430"/>
            <a:ext cx="4795713" cy="3213009"/>
          </a:xfrm>
        </p:spPr>
      </p:pic>
      <p:sp>
        <p:nvSpPr>
          <p:cNvPr id="5" name="TextBox 4"/>
          <p:cNvSpPr txBox="1"/>
          <p:nvPr/>
        </p:nvSpPr>
        <p:spPr>
          <a:xfrm>
            <a:off x="328602" y="1849695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Obrambeni stav </a:t>
            </a:r>
            <a:endParaRPr lang="hr-H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849695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Otvoreni stav 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6369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467</Words>
  <Application>Microsoft Office PowerPoint</Application>
  <PresentationFormat>Prikaz na zaslonu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Facet</vt:lpstr>
      <vt:lpstr>Primijeti li se naš  strah od ispita? </vt:lpstr>
      <vt:lpstr>Stres – tjelesne reakcije</vt:lpstr>
      <vt:lpstr>Neverbalna komunikacija</vt:lpstr>
      <vt:lpstr>Držanje tijela </vt:lpstr>
      <vt:lpstr>Držanje tijela</vt:lpstr>
      <vt:lpstr>Pokreti ruku </vt:lpstr>
      <vt:lpstr>Što s rukama?</vt:lpstr>
      <vt:lpstr>Kontakt očima</vt:lpstr>
      <vt:lpstr>Stav tijela</vt:lpstr>
      <vt:lpstr>Glas 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23</cp:revision>
  <dcterms:created xsi:type="dcterms:W3CDTF">2016-03-01T15:53:22Z</dcterms:created>
  <dcterms:modified xsi:type="dcterms:W3CDTF">2016-03-15T10:59:00Z</dcterms:modified>
</cp:coreProperties>
</file>