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95" r:id="rId4"/>
    <p:sldId id="301" r:id="rId5"/>
    <p:sldId id="29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7" r:id="rId14"/>
    <p:sldId id="298" r:id="rId15"/>
    <p:sldId id="299" r:id="rId16"/>
    <p:sldId id="300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90" r:id="rId34"/>
    <p:sldId id="291" r:id="rId35"/>
    <p:sldId id="292" r:id="rId36"/>
    <p:sldId id="293" r:id="rId37"/>
  </p:sldIdLst>
  <p:sldSz cx="12192000" cy="6858000"/>
  <p:notesSz cx="6669088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2F90C-A0E6-4828-BE1B-3469AD0002B9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507A4-1805-40A1-B288-5CF825FE1F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217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3141E-2127-4286-A59E-10CB51700487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60CFA-D247-425F-8EF4-A0A0EC958C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705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B642A7-4399-4FF8-87A6-8540AD6DAF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41389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D5FC5-43CA-4ABF-90CB-B556296D33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94470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73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48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1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200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28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91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84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812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77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4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122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8096-D433-4697-9221-96A3EAD6660D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EF4DC-C350-4907-AA22-0FBCAEA82A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975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s-ibmazuranic-rokovci-andrijasevci.skole.hr/" TargetMode="External"/><Relationship Id="rId2" Type="http://schemas.openxmlformats.org/officeDocument/2006/relationships/hyperlink" Target="https://www.upisi.hr/upi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minpo.h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arodne-novine.nn.hr/clanci/sluzbeni/2020_05_62_1240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189" y="1915886"/>
            <a:ext cx="10241280" cy="1985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 UČENIKA U 1. RAZRED  SREDNJE ŠKOLE U ŠKOLSKOJ  GODINI 2020./2021.</a:t>
            </a:r>
            <a:endParaRPr lang="hr-HR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169645" y="423991"/>
            <a:ext cx="6337300" cy="1752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hr-HR" sz="2000" dirty="0"/>
              <a:t>OŠ Ivane Brlić- Mažuranić </a:t>
            </a:r>
            <a:r>
              <a:rPr lang="hr-HR" sz="2000" dirty="0" err="1"/>
              <a:t>Rokovci</a:t>
            </a:r>
            <a:r>
              <a:rPr lang="hr-HR" sz="2000" dirty="0"/>
              <a:t>- </a:t>
            </a:r>
            <a:r>
              <a:rPr lang="hr-HR" sz="2000" dirty="0" err="1"/>
              <a:t>Andrijaševci</a:t>
            </a:r>
            <a:endParaRPr lang="hr-HR" sz="2000" dirty="0"/>
          </a:p>
          <a:p>
            <a:pPr algn="l" eaLnBrk="1" hangingPunct="1"/>
            <a:r>
              <a:rPr lang="hr-HR" sz="2000" dirty="0"/>
              <a:t>Školska 1, </a:t>
            </a:r>
            <a:r>
              <a:rPr lang="hr-HR" sz="2000" dirty="0" smtClean="0"/>
              <a:t>32271 </a:t>
            </a:r>
            <a:r>
              <a:rPr lang="hr-HR" sz="2000" dirty="0" err="1" smtClean="0"/>
              <a:t>Andrijaševci</a:t>
            </a:r>
            <a:endParaRPr lang="hr-HR" sz="2000" dirty="0"/>
          </a:p>
          <a:p>
            <a:pPr algn="l" eaLnBrk="1" hangingPunct="1"/>
            <a:endParaRPr lang="hr-HR" sz="2000" dirty="0"/>
          </a:p>
        </p:txBody>
      </p:sp>
      <p:pic>
        <p:nvPicPr>
          <p:cNvPr id="16387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2447" y="4206286"/>
            <a:ext cx="32035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5589" y="102203"/>
            <a:ext cx="8357604" cy="1355725"/>
          </a:xfrm>
        </p:spPr>
        <p:txBody>
          <a:bodyPr/>
          <a:lstStyle/>
          <a:p>
            <a:pPr algn="ctr"/>
            <a:r>
              <a:rPr lang="hr-H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OBRAZOVNIH PROGRAMA U SUSTAV UPISI.HR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37074" y="1162518"/>
            <a:ext cx="9314634" cy="1792795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Prilikom odabira programa učenik odabire izborne predmete (vjeronauk, etika, strani jezici)</a:t>
            </a:r>
          </a:p>
          <a:p>
            <a:r>
              <a:rPr lang="hr-HR" dirty="0">
                <a:solidFill>
                  <a:srgbClr val="002060"/>
                </a:solidFill>
              </a:rPr>
              <a:t>Najvažnije je pravilno poredati programe. Prvi neka bude onaj koji učenik najviše želi upisati.</a:t>
            </a:r>
          </a:p>
          <a:p>
            <a:pPr marL="34925" indent="0"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2861" y="2838449"/>
            <a:ext cx="6172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23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3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Odabir stranog jezika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497" y="1428751"/>
            <a:ext cx="9062766" cy="5000625"/>
          </a:xfrm>
        </p:spPr>
        <p:txBody>
          <a:bodyPr rtlCol="0">
            <a:normAutofit/>
          </a:bodyPr>
          <a:lstStyle/>
          <a:p>
            <a:pPr indent="-137160">
              <a:defRPr/>
            </a:pPr>
            <a:r>
              <a:rPr lang="hr-HR" dirty="0" smtClean="0"/>
              <a:t> </a:t>
            </a:r>
            <a:r>
              <a:rPr lang="hr-HR" dirty="0" smtClean="0">
                <a:solidFill>
                  <a:srgbClr val="002060"/>
                </a:solidFill>
              </a:rPr>
              <a:t>Može </a:t>
            </a:r>
            <a:r>
              <a:rPr lang="hr-HR" dirty="0">
                <a:solidFill>
                  <a:srgbClr val="002060"/>
                </a:solidFill>
              </a:rPr>
              <a:t>se odabrati onaj koji se nije učio u </a:t>
            </a:r>
          </a:p>
          <a:p>
            <a:pPr marL="34290" indent="0">
              <a:buNone/>
              <a:defRPr/>
            </a:pPr>
            <a:r>
              <a:rPr lang="hr-HR" dirty="0">
                <a:solidFill>
                  <a:srgbClr val="002060"/>
                </a:solidFill>
              </a:rPr>
              <a:t>OŠ, ali uz </a:t>
            </a:r>
            <a:r>
              <a:rPr lang="hr-HR" b="1" dirty="0">
                <a:solidFill>
                  <a:srgbClr val="002060"/>
                </a:solidFill>
              </a:rPr>
              <a:t>testiranje </a:t>
            </a:r>
            <a:r>
              <a:rPr lang="hr-HR" dirty="0">
                <a:solidFill>
                  <a:srgbClr val="002060"/>
                </a:solidFill>
                <a:sym typeface="Wingdings" pitchFamily="2" charset="2"/>
              </a:rPr>
              <a:t> na provjeri znanja treba se utvrditi mogućnost učenja tog stranog jezika kao prvog stranog jezika.</a:t>
            </a:r>
          </a:p>
          <a:p>
            <a:pPr indent="-137160">
              <a:buNone/>
              <a:defRPr/>
            </a:pPr>
            <a:endParaRPr lang="hr-HR" dirty="0">
              <a:solidFill>
                <a:srgbClr val="002060"/>
              </a:solidFill>
              <a:sym typeface="Wingdings" pitchFamily="2" charset="2"/>
            </a:endParaRPr>
          </a:p>
          <a:p>
            <a:pPr indent="-137160">
              <a:defRPr/>
            </a:pPr>
            <a:r>
              <a:rPr lang="hr-HR" dirty="0" smtClean="0">
                <a:solidFill>
                  <a:srgbClr val="002060"/>
                </a:solidFill>
                <a:sym typeface="Wingdings" pitchFamily="2" charset="2"/>
              </a:rPr>
              <a:t> Provjeru </a:t>
            </a:r>
            <a:r>
              <a:rPr lang="hr-HR" dirty="0">
                <a:solidFill>
                  <a:srgbClr val="002060"/>
                </a:solidFill>
                <a:sym typeface="Wingdings" pitchFamily="2" charset="2"/>
              </a:rPr>
              <a:t>znanja provodi stručno povjerenstvo srednje škole u koju se kandidat upisuje.</a:t>
            </a:r>
          </a:p>
          <a:p>
            <a:pPr indent="-137160">
              <a:buNone/>
              <a:defRPr/>
            </a:pPr>
            <a:endParaRPr lang="hr-HR" dirty="0">
              <a:solidFill>
                <a:srgbClr val="002060"/>
              </a:solidFill>
              <a:sym typeface="Wingdings" pitchFamily="2" charset="2"/>
            </a:endParaRPr>
          </a:p>
          <a:p>
            <a:pPr indent="-137160">
              <a:defRPr/>
            </a:pPr>
            <a:r>
              <a:rPr lang="hr-HR" dirty="0" smtClean="0">
                <a:solidFill>
                  <a:srgbClr val="002060"/>
                </a:solidFill>
                <a:sym typeface="Wingdings" pitchFamily="2" charset="2"/>
              </a:rPr>
              <a:t> Provjeru </a:t>
            </a:r>
            <a:r>
              <a:rPr lang="hr-HR" dirty="0">
                <a:solidFill>
                  <a:srgbClr val="002060"/>
                </a:solidFill>
                <a:sym typeface="Wingdings" pitchFamily="2" charset="2"/>
              </a:rPr>
              <a:t>znanja kandidat polaže u jednoj školi i rezultati vrijede za prijavu u druge škole.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21507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0087" y="274638"/>
            <a:ext cx="2322176" cy="149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994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92314" y="692150"/>
            <a:ext cx="8135937" cy="5545138"/>
          </a:xfrm>
        </p:spPr>
      </p:pic>
    </p:spTree>
    <p:extLst>
      <p:ext uri="{BB962C8B-B14F-4D97-AF65-F5344CB8AC3E}">
        <p14:creationId xmlns:p14="http://schemas.microsoft.com/office/powerpoint/2010/main" val="25599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6035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0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4.jpg"/>
          <p:cNvPicPr>
            <a:picLocks noChangeAspect="1"/>
          </p:cNvPicPr>
          <p:nvPr/>
        </p:nvPicPr>
        <p:blipFill>
          <a:blip r:embed="rId2" cstate="print"/>
          <a:srcRect l="17713" t="7980" r="14563" b="7980"/>
          <a:stretch>
            <a:fillRect/>
          </a:stretch>
        </p:blipFill>
        <p:spPr>
          <a:xfrm>
            <a:off x="2135560" y="260648"/>
            <a:ext cx="7920880" cy="5275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ravokutnik 3"/>
          <p:cNvSpPr/>
          <p:nvPr/>
        </p:nvSpPr>
        <p:spPr>
          <a:xfrm>
            <a:off x="2351584" y="5661248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dirty="0"/>
              <a:t>Na kartici „Moji rezultati“ možeš vidjeti popis škola i programa koji su prijavljeni zajedno s bodovima, rangom, upisnom kvotom i informacijom jesu li preduvjeti zadovoljeni. </a:t>
            </a:r>
          </a:p>
        </p:txBody>
      </p:sp>
    </p:spTree>
    <p:extLst>
      <p:ext uri="{BB962C8B-B14F-4D97-AF65-F5344CB8AC3E}">
        <p14:creationId xmlns:p14="http://schemas.microsoft.com/office/powerpoint/2010/main" val="35297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91264" cy="922114"/>
          </a:xfrm>
        </p:spPr>
        <p:txBody>
          <a:bodyPr>
            <a:noAutofit/>
          </a:bodyPr>
          <a:lstStyle/>
          <a:p>
            <a:pPr algn="ctr"/>
            <a:r>
              <a:rPr lang="hr-HR" sz="2800" dirty="0">
                <a:solidFill>
                  <a:srgbClr val="7030A0"/>
                </a:solidFill>
              </a:rPr>
              <a:t>Prikaz plasmana</a:t>
            </a:r>
            <a:r>
              <a:rPr lang="hr-HR" sz="2800" dirty="0"/>
              <a:t>: učenik može vidjeti svoj plasman pomoću šifre.</a:t>
            </a:r>
          </a:p>
        </p:txBody>
      </p:sp>
      <p:pic>
        <p:nvPicPr>
          <p:cNvPr id="4" name="Slika 3" descr="plasman abecedno.jpg"/>
          <p:cNvPicPr>
            <a:picLocks noChangeAspect="1"/>
          </p:cNvPicPr>
          <p:nvPr/>
        </p:nvPicPr>
        <p:blipFill>
          <a:blip r:embed="rId2" cstate="print"/>
          <a:srcRect l="17713" t="6579" r="13776" b="7980"/>
          <a:stretch>
            <a:fillRect/>
          </a:stretch>
        </p:blipFill>
        <p:spPr>
          <a:xfrm>
            <a:off x="1981200" y="1196752"/>
            <a:ext cx="8075240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aobljeni pravokutnik 5"/>
          <p:cNvSpPr/>
          <p:nvPr/>
        </p:nvSpPr>
        <p:spPr>
          <a:xfrm>
            <a:off x="2063552" y="5805264"/>
            <a:ext cx="7632848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18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2713" y="274638"/>
            <a:ext cx="7283152" cy="994122"/>
          </a:xfrm>
        </p:spPr>
        <p:txBody>
          <a:bodyPr/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Detaljna struktura bodova:</a:t>
            </a:r>
          </a:p>
        </p:txBody>
      </p:sp>
      <p:pic>
        <p:nvPicPr>
          <p:cNvPr id="3" name="Slika 2" descr="Detaljno.jpg"/>
          <p:cNvPicPr>
            <a:picLocks noChangeAspect="1"/>
          </p:cNvPicPr>
          <p:nvPr/>
        </p:nvPicPr>
        <p:blipFill>
          <a:blip r:embed="rId2" cstate="print"/>
          <a:srcRect l="17713" t="31791" r="12201" b="9381"/>
          <a:stretch>
            <a:fillRect/>
          </a:stretch>
        </p:blipFill>
        <p:spPr>
          <a:xfrm>
            <a:off x="1919536" y="1268760"/>
            <a:ext cx="8229600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1919536" y="5517232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r-H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Učenikov identitet je zaštićen šifrom. </a:t>
            </a:r>
            <a:r>
              <a:rPr lang="hr-HR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Npr</a:t>
            </a:r>
            <a:r>
              <a:rPr lang="hr-H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37150468</a:t>
            </a:r>
          </a:p>
        </p:txBody>
      </p:sp>
    </p:spTree>
    <p:extLst>
      <p:ext uri="{BB962C8B-B14F-4D97-AF65-F5344CB8AC3E}">
        <p14:creationId xmlns:p14="http://schemas.microsoft.com/office/powerpoint/2010/main" val="11732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642938"/>
            <a:ext cx="82296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hr-HR" dirty="0" smtClean="0">
                <a:solidFill>
                  <a:schemeClr val="folHlink"/>
                </a:solidFill>
              </a:rPr>
              <a:t/>
            </a:r>
            <a:br>
              <a:rPr lang="hr-HR" dirty="0" smtClean="0">
                <a:solidFill>
                  <a:schemeClr val="folHlink"/>
                </a:solidFill>
              </a:rPr>
            </a:br>
            <a:r>
              <a:rPr lang="hr-H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</a:t>
            </a:r>
            <a:r>
              <a:rPr lang="hr-H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VREDNUJE I BODUJE ZA UPIS U </a:t>
            </a:r>
            <a:r>
              <a:rPr lang="hr-H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1. RAZRED </a:t>
            </a:r>
            <a:r>
              <a:rPr lang="hr-H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SREDNJE ŠKOLE </a:t>
            </a:r>
            <a:r>
              <a:rPr lang="hr-HR" b="1" dirty="0">
                <a:solidFill>
                  <a:srgbClr val="7030A0"/>
                </a:solidFill>
              </a:rPr>
              <a:t/>
            </a:r>
            <a:br>
              <a:rPr lang="hr-HR" b="1" dirty="0">
                <a:solidFill>
                  <a:srgbClr val="7030A0"/>
                </a:solidFill>
              </a:rPr>
            </a:br>
            <a:endParaRPr lang="hr-HR" b="1" dirty="0">
              <a:solidFill>
                <a:srgbClr val="7030A0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Corbel" pitchFamily="34" charset="0"/>
              <a:buNone/>
            </a:pPr>
            <a:endParaRPr lang="hr-HR" smtClean="0"/>
          </a:p>
          <a:p>
            <a:pPr algn="ctr" eaLnBrk="1" hangingPunct="1">
              <a:buFont typeface="Corbel" pitchFamily="34" charset="0"/>
              <a:buNone/>
            </a:pPr>
            <a:r>
              <a:rPr lang="hr-HR" sz="2400"/>
              <a:t>VREDNUJU SE:</a:t>
            </a:r>
          </a:p>
          <a:p>
            <a:pPr algn="ctr" eaLnBrk="1" hangingPunct="1">
              <a:buFont typeface="Corbel" pitchFamily="34" charset="0"/>
              <a:buNone/>
            </a:pPr>
            <a:r>
              <a:rPr lang="hr-HR" sz="2400" b="1">
                <a:solidFill>
                  <a:srgbClr val="7030A0"/>
                </a:solidFill>
              </a:rPr>
              <a:t>zajednički elementi,</a:t>
            </a:r>
          </a:p>
          <a:p>
            <a:pPr algn="ctr" eaLnBrk="1" hangingPunct="1">
              <a:buFont typeface="Corbel" pitchFamily="34" charset="0"/>
              <a:buNone/>
            </a:pPr>
            <a:r>
              <a:rPr lang="hr-HR" sz="2400" b="1">
                <a:solidFill>
                  <a:srgbClr val="7030A0"/>
                </a:solidFill>
              </a:rPr>
              <a:t>posebni i dodatni elementi.</a:t>
            </a:r>
          </a:p>
          <a:p>
            <a:pPr algn="ctr" eaLnBrk="1" hangingPunct="1">
              <a:buFont typeface="Corbel" pitchFamily="34" charset="0"/>
              <a:buNone/>
            </a:pPr>
            <a:endParaRPr lang="hr-HR" smtClean="0"/>
          </a:p>
          <a:p>
            <a:pPr eaLnBrk="1" hangingPunct="1">
              <a:buFont typeface="Corbel" pitchFamily="34" charset="0"/>
              <a:buNone/>
            </a:pPr>
            <a:endParaRPr lang="hr-HR" smtClean="0"/>
          </a:p>
          <a:p>
            <a:pPr eaLnBrk="1" hangingPunct="1"/>
            <a:endParaRPr lang="hr-HR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1308" y="3717033"/>
            <a:ext cx="1985172" cy="289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7608" y="4214957"/>
            <a:ext cx="3345358" cy="1894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90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2" y="145903"/>
            <a:ext cx="7407275" cy="135572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hr-H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ZAJEDNIČKI ELEMENTI VREDNOVANJA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227" y="1234441"/>
            <a:ext cx="8425543" cy="5427615"/>
          </a:xfrm>
        </p:spPr>
        <p:txBody>
          <a:bodyPr rtlCol="0">
            <a:normAutofit fontScale="77500" lnSpcReduction="20000"/>
          </a:bodyPr>
          <a:lstStyle/>
          <a:p>
            <a:pPr indent="-137160" algn="ctr">
              <a:defRPr/>
            </a:pPr>
            <a:endParaRPr lang="hr-HR" b="1" dirty="0"/>
          </a:p>
          <a:p>
            <a:pPr indent="-137160" algn="ctr">
              <a:defRPr/>
            </a:pPr>
            <a:r>
              <a:rPr lang="hr-HR" sz="2600" dirty="0"/>
              <a:t> </a:t>
            </a:r>
            <a:r>
              <a:rPr lang="hr-HR" sz="3100" dirty="0"/>
              <a:t>prosjeci svih zaključnih ocjena (opći uspjeh) od V. do VIII. razreda zaokruženi na dvije decimale (</a:t>
            </a:r>
            <a:r>
              <a:rPr lang="hr-HR" sz="3100" i="1" dirty="0"/>
              <a:t>max. 20 bodova</a:t>
            </a:r>
            <a:r>
              <a:rPr lang="hr-HR" sz="3100" dirty="0"/>
              <a:t>)</a:t>
            </a:r>
          </a:p>
          <a:p>
            <a:pPr indent="-137160">
              <a:buNone/>
              <a:defRPr/>
            </a:pPr>
            <a:r>
              <a:rPr lang="hr-HR" dirty="0" smtClean="0"/>
              <a:t>	</a:t>
            </a:r>
            <a:r>
              <a:rPr lang="hr-HR" sz="4500" b="1" dirty="0"/>
              <a:t>+</a:t>
            </a:r>
            <a:endParaRPr lang="hr-HR" sz="3800" b="1" dirty="0"/>
          </a:p>
          <a:p>
            <a:pPr indent="-137160"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strukovne škole (trogodišnje):</a:t>
            </a:r>
            <a:r>
              <a:rPr lang="hr-HR" dirty="0" smtClean="0"/>
              <a:t> vrednuju se još i zaključne ocjene VII. i VIII. razreda iz </a:t>
            </a:r>
          </a:p>
          <a:p>
            <a:pPr indent="-137160">
              <a:buNone/>
              <a:defRPr/>
            </a:pPr>
            <a:r>
              <a:rPr lang="hr-HR" dirty="0"/>
              <a:t>	</a:t>
            </a:r>
            <a:r>
              <a:rPr lang="hr-HR" dirty="0" smtClean="0"/>
              <a:t>	hrvatskog jezika, matematike i prvog stranog jezika </a:t>
            </a:r>
            <a:r>
              <a:rPr lang="hr-HR" i="1" dirty="0" smtClean="0"/>
              <a:t>(max. 50 bodova)</a:t>
            </a:r>
          </a:p>
          <a:p>
            <a:pPr indent="-137160">
              <a:buNone/>
              <a:defRPr/>
            </a:pPr>
            <a:r>
              <a:rPr lang="hr-HR" i="1" dirty="0" smtClean="0"/>
              <a:t>	ILI</a:t>
            </a:r>
          </a:p>
          <a:p>
            <a:pPr indent="-137160">
              <a:buNone/>
              <a:defRPr/>
            </a:pPr>
            <a:r>
              <a:rPr lang="hr-HR" i="1" dirty="0">
                <a:latin typeface="Times New Roman" pitchFamily="18" charset="0"/>
              </a:rPr>
              <a:t>	</a:t>
            </a:r>
            <a:r>
              <a:rPr lang="hr-HR" sz="4100" b="1" dirty="0" smtClean="0"/>
              <a:t>+</a:t>
            </a:r>
          </a:p>
          <a:p>
            <a:pPr indent="-137160">
              <a:defRPr/>
            </a:pPr>
            <a:r>
              <a:rPr lang="hr-H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  <a:r>
              <a:rPr lang="hr-H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imnazije, četverogodišnje škole:</a:t>
            </a:r>
            <a:r>
              <a:rPr lang="hr-HR" dirty="0" smtClean="0"/>
              <a:t> vrednuju se još i zaključne ocjene VII. i VIII. razreda iz </a:t>
            </a:r>
          </a:p>
          <a:p>
            <a:pPr indent="-137160">
              <a:lnSpc>
                <a:spcPct val="120000"/>
              </a:lnSpc>
              <a:buNone/>
              <a:defRPr/>
            </a:pPr>
            <a:r>
              <a:rPr lang="hr-HR" dirty="0"/>
              <a:t>	</a:t>
            </a:r>
            <a:r>
              <a:rPr lang="hr-HR" sz="2200" dirty="0"/>
              <a:t>hrvatskog jezika, matematike i prvog stranog jezika te triju nastavnih predmeta (dva su propisana </a:t>
            </a:r>
            <a:r>
              <a:rPr lang="hr-HR" sz="2200" i="1" dirty="0"/>
              <a:t>Popisom predmeta posebno važnih za upis</a:t>
            </a:r>
            <a:r>
              <a:rPr lang="hr-HR" sz="2200" dirty="0"/>
              <a:t>, a jedan samostalno određuje srednja škola od obveznih nastavnih predmeta koji se uče u OŠ) </a:t>
            </a:r>
            <a:r>
              <a:rPr lang="hr-HR" sz="22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(max. 80 bodova)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0581365">
            <a:off x="409711" y="401086"/>
            <a:ext cx="1951327" cy="13631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13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78076" y="260351"/>
            <a:ext cx="7407275" cy="792163"/>
          </a:xfrm>
        </p:spPr>
        <p:txBody>
          <a:bodyPr/>
          <a:lstStyle/>
          <a:p>
            <a:pPr algn="ctr">
              <a:defRPr/>
            </a:pPr>
            <a:r>
              <a:rPr lang="hr-HR" sz="36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Primjer – trogodišnje škole</a:t>
            </a:r>
            <a:endParaRPr lang="hr-HR" sz="36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079875" y="1052513"/>
          <a:ext cx="4104454" cy="2225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5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RAZRED </a:t>
                      </a:r>
                      <a:endParaRPr lang="hr-HR" sz="1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UČENIK 1</a:t>
                      </a:r>
                      <a:endParaRPr lang="hr-H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UČENIK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5.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Arial Narrow" panose="020B0606020202030204" pitchFamily="34" charset="0"/>
                        </a:rPr>
                        <a:t>5.0</a:t>
                      </a:r>
                      <a:endParaRPr lang="hr-H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Arial Narrow" panose="020B0606020202030204" pitchFamily="34" charset="0"/>
                        </a:rPr>
                        <a:t>4,59</a:t>
                      </a:r>
                      <a:endParaRPr lang="hr-H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6.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Arial Narrow" panose="020B0606020202030204" pitchFamily="34" charset="0"/>
                        </a:rPr>
                        <a:t>5.0</a:t>
                      </a:r>
                      <a:endParaRPr lang="hr-H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Arial Narrow" panose="020B0606020202030204" pitchFamily="34" charset="0"/>
                        </a:rPr>
                        <a:t>4,75</a:t>
                      </a:r>
                      <a:endParaRPr lang="hr-H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7.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Arial Narrow" panose="020B0606020202030204" pitchFamily="34" charset="0"/>
                        </a:rPr>
                        <a:t>5.0</a:t>
                      </a:r>
                      <a:endParaRPr lang="hr-H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Arial Narrow" panose="020B0606020202030204" pitchFamily="34" charset="0"/>
                        </a:rPr>
                        <a:t>4,93</a:t>
                      </a:r>
                      <a:endParaRPr lang="hr-H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8.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Arial Narrow" panose="020B0606020202030204" pitchFamily="34" charset="0"/>
                        </a:rPr>
                        <a:t>5.0</a:t>
                      </a:r>
                      <a:endParaRPr lang="hr-H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Arial Narrow" panose="020B0606020202030204" pitchFamily="34" charset="0"/>
                        </a:rPr>
                        <a:t>4,66</a:t>
                      </a:r>
                      <a:endParaRPr lang="hr-H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UKUPNO: 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latin typeface="Arial Narrow" panose="020B0606020202030204" pitchFamily="34" charset="0"/>
                        </a:rPr>
                        <a:t>20</a:t>
                      </a:r>
                      <a:endParaRPr lang="hr-HR" sz="1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latin typeface="Arial Narrow" panose="020B0606020202030204" pitchFamily="34" charset="0"/>
                        </a:rPr>
                        <a:t>18,93</a:t>
                      </a:r>
                      <a:endParaRPr lang="hr-HR" sz="1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56" name="TekstniOkvir 5"/>
          <p:cNvSpPr txBox="1">
            <a:spLocks noChangeArrowheads="1"/>
          </p:cNvSpPr>
          <p:nvPr/>
        </p:nvSpPr>
        <p:spPr bwMode="auto">
          <a:xfrm>
            <a:off x="2725739" y="3375025"/>
            <a:ext cx="151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 u="sng">
                <a:latin typeface="Arial Narrow" pitchFamily="34" charset="0"/>
              </a:rPr>
              <a:t>UČENIK 1:</a:t>
            </a:r>
          </a:p>
        </p:txBody>
      </p:sp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1774825" y="3967163"/>
          <a:ext cx="4104456" cy="2001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RAZRED</a:t>
                      </a:r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 Narrow" panose="020B0606020202030204" pitchFamily="34" charset="0"/>
                        </a:rPr>
                        <a:t>HRVATSKI JEZIK</a:t>
                      </a:r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 Narrow" panose="020B0606020202030204" pitchFamily="34" charset="0"/>
                        </a:rPr>
                        <a:t>MATEMATIKA</a:t>
                      </a:r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 Narrow" panose="020B0606020202030204" pitchFamily="34" charset="0"/>
                        </a:rPr>
                        <a:t>PRVI STRANI JEZIK</a:t>
                      </a:r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7.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8.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>
                          <a:latin typeface="Arial Narrow" panose="020B0606020202030204" pitchFamily="34" charset="0"/>
                        </a:rPr>
                        <a:t>UKUPNO: </a:t>
                      </a:r>
                      <a:endParaRPr lang="hr-HR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 smtClean="0">
                          <a:latin typeface="Arial Narrow" panose="020B0606020202030204" pitchFamily="34" charset="0"/>
                        </a:rPr>
                        <a:t>30</a:t>
                      </a:r>
                      <a:endParaRPr lang="hr-HR" sz="1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89" name="TekstniOkvir 8"/>
          <p:cNvSpPr txBox="1">
            <a:spLocks noChangeArrowheads="1"/>
          </p:cNvSpPr>
          <p:nvPr/>
        </p:nvSpPr>
        <p:spPr bwMode="auto">
          <a:xfrm>
            <a:off x="7248525" y="3375025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 u="sng">
                <a:latin typeface="Arial Narrow" pitchFamily="34" charset="0"/>
              </a:rPr>
              <a:t>UČENIK 2: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/>
        </p:nvGraphicFramePr>
        <p:xfrm>
          <a:off x="6024563" y="3970338"/>
          <a:ext cx="4392488" cy="2001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RAZRED</a:t>
                      </a:r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 Narrow" panose="020B0606020202030204" pitchFamily="34" charset="0"/>
                        </a:rPr>
                        <a:t>HRVATSKI JEZIK</a:t>
                      </a:r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 Narrow" panose="020B0606020202030204" pitchFamily="34" charset="0"/>
                        </a:rPr>
                        <a:t>MATEMATIKA</a:t>
                      </a:r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 Narrow" panose="020B0606020202030204" pitchFamily="34" charset="0"/>
                        </a:rPr>
                        <a:t>PRVI STRANI JEZIK</a:t>
                      </a:r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7.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8.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>
                          <a:latin typeface="Arial Narrow" panose="020B0606020202030204" pitchFamily="34" charset="0"/>
                        </a:rPr>
                        <a:t>UKUPNO: </a:t>
                      </a:r>
                      <a:endParaRPr lang="hr-HR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22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722" name="TekstniOkvir 10"/>
          <p:cNvSpPr txBox="1">
            <a:spLocks noChangeArrowheads="1"/>
          </p:cNvSpPr>
          <p:nvPr/>
        </p:nvSpPr>
        <p:spPr bwMode="auto">
          <a:xfrm>
            <a:off x="4249738" y="6021388"/>
            <a:ext cx="3663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u="sng">
                <a:latin typeface="Arial Narrow" pitchFamily="34" charset="0"/>
              </a:rPr>
              <a:t>UČENIK 1</a:t>
            </a:r>
            <a:r>
              <a:rPr lang="hr-HR">
                <a:latin typeface="Arial Narrow" pitchFamily="34" charset="0"/>
              </a:rPr>
              <a:t>: Ukupno 50 bodova</a:t>
            </a:r>
          </a:p>
          <a:p>
            <a:r>
              <a:rPr lang="hr-HR" b="1" u="sng">
                <a:latin typeface="Arial Narrow" pitchFamily="34" charset="0"/>
              </a:rPr>
              <a:t>UČENIK 2</a:t>
            </a:r>
            <a:r>
              <a:rPr lang="hr-HR">
                <a:latin typeface="Arial Narrow" pitchFamily="34" charset="0"/>
              </a:rPr>
              <a:t>: Ukupno 40,93 bodova</a:t>
            </a:r>
          </a:p>
        </p:txBody>
      </p:sp>
    </p:spTree>
    <p:extLst>
      <p:ext uri="{BB962C8B-B14F-4D97-AF65-F5344CB8AC3E}">
        <p14:creationId xmlns:p14="http://schemas.microsoft.com/office/powerpoint/2010/main" val="35005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60057" y="548580"/>
            <a:ext cx="892965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 u="sng" dirty="0" smtClean="0">
                <a:solidFill>
                  <a:srgbClr val="7030A0"/>
                </a:solidFill>
              </a:rPr>
              <a:t>VAŽNI DOKUMENTI ZA UPIS UČENIKA U 1. RAZRED SREDNJE ŠKOLE: </a:t>
            </a:r>
          </a:p>
          <a:p>
            <a:pPr>
              <a:spcBef>
                <a:spcPct val="50000"/>
              </a:spcBef>
            </a:pPr>
            <a:endParaRPr lang="hr-HR" sz="2400" b="1" u="sng" dirty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</a:pPr>
            <a:r>
              <a:rPr lang="hr-HR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PRAVILNIK O ELEMENTIMA I KRITERIJIMA ZA IZBOR KANDIDATA ZA UPIS U I. RAZRED SREDNJE ŠKOLE </a:t>
            </a:r>
            <a:r>
              <a:rPr lang="hr-HR" sz="2000" i="1" dirty="0">
                <a:solidFill>
                  <a:srgbClr val="080808"/>
                </a:solidFill>
              </a:rPr>
              <a:t>(travanj 2015.)</a:t>
            </a:r>
          </a:p>
          <a:p>
            <a:pPr>
              <a:spcBef>
                <a:spcPct val="50000"/>
              </a:spcBef>
            </a:pPr>
            <a:r>
              <a:rPr lang="hr-HR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ODLUKA O UPISU U 1. RAZRED SREDNJE ŠKOLE U ŠK.GOD. </a:t>
            </a:r>
            <a:r>
              <a:rPr lang="hr-HR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2020./2021.</a:t>
            </a:r>
            <a:endParaRPr lang="hr-HR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hr-HR" sz="2000" i="1" dirty="0" smtClean="0"/>
          </a:p>
          <a:p>
            <a:pPr>
              <a:spcBef>
                <a:spcPct val="50000"/>
              </a:spcBef>
            </a:pPr>
            <a:endParaRPr lang="hr-HR" sz="2000" i="1" dirty="0"/>
          </a:p>
          <a:p>
            <a:pPr algn="ctr">
              <a:spcBef>
                <a:spcPct val="50000"/>
              </a:spcBef>
            </a:pPr>
            <a:r>
              <a:rPr lang="hr-HR" sz="2400" dirty="0" smtClean="0"/>
              <a:t>Na službenoj web stranici za upise </a:t>
            </a:r>
            <a:r>
              <a:rPr lang="hr-HR" sz="2400" dirty="0" smtClean="0">
                <a:hlinkClick r:id="rId2"/>
              </a:rPr>
              <a:t>https://www.upisi.hr/upisi/</a:t>
            </a:r>
            <a:r>
              <a:rPr lang="hr-HR" sz="2400" dirty="0" smtClean="0"/>
              <a:t> možete pronaći iste dokumente, isto kao i na našoj službenoj web stranici škole </a:t>
            </a:r>
            <a:r>
              <a:rPr lang="hr-HR" sz="2400" dirty="0">
                <a:hlinkClick r:id="rId3"/>
              </a:rPr>
              <a:t>http://os-ibmazuranic-rokovci-andrijasevci.skole.hr/ </a:t>
            </a:r>
            <a:r>
              <a:rPr lang="hr-HR" sz="2400" dirty="0" smtClean="0"/>
              <a:t>(pod kategorijom </a:t>
            </a:r>
            <a:r>
              <a:rPr lang="hr-HR" sz="2400" i="1" dirty="0" smtClean="0"/>
              <a:t>Upisi</a:t>
            </a:r>
            <a:r>
              <a:rPr lang="hr-HR" sz="2400" dirty="0" smtClean="0"/>
              <a:t>). </a:t>
            </a:r>
          </a:p>
          <a:p>
            <a:pPr>
              <a:spcBef>
                <a:spcPct val="50000"/>
              </a:spcBef>
            </a:pPr>
            <a:endParaRPr lang="hr-HR" sz="2400" i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5"/>
          <a:stretch/>
        </p:blipFill>
        <p:spPr>
          <a:xfrm>
            <a:off x="9895533" y="1022326"/>
            <a:ext cx="2296467" cy="28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4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1"/>
          <p:cNvSpPr>
            <a:spLocks noGrp="1"/>
          </p:cNvSpPr>
          <p:nvPr>
            <p:ph type="title"/>
          </p:nvPr>
        </p:nvSpPr>
        <p:spPr>
          <a:xfrm>
            <a:off x="2274889" y="188913"/>
            <a:ext cx="7407275" cy="1008062"/>
          </a:xfrm>
        </p:spPr>
        <p:txBody>
          <a:bodyPr/>
          <a:lstStyle/>
          <a:p>
            <a:pPr algn="ctr"/>
            <a:r>
              <a:rPr lang="hr-HR" sz="3600">
                <a:solidFill>
                  <a:srgbClr val="7030A0"/>
                </a:solidFill>
              </a:rPr>
              <a:t>Primjer – četverogodišnje škole</a:t>
            </a:r>
            <a:endParaRPr lang="hr-HR" sz="3600"/>
          </a:p>
        </p:txBody>
      </p:sp>
      <p:sp>
        <p:nvSpPr>
          <p:cNvPr id="27650" name="Pravokutnik 4"/>
          <p:cNvSpPr>
            <a:spLocks noChangeArrowheads="1"/>
          </p:cNvSpPr>
          <p:nvPr/>
        </p:nvSpPr>
        <p:spPr bwMode="auto">
          <a:xfrm>
            <a:off x="2711450" y="3433763"/>
            <a:ext cx="123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 u="sng">
                <a:latin typeface="Arial Narrow" pitchFamily="34" charset="0"/>
              </a:rPr>
              <a:t>UČENIK 1:</a:t>
            </a:r>
          </a:p>
        </p:txBody>
      </p:sp>
      <p:sp>
        <p:nvSpPr>
          <p:cNvPr id="27651" name="Pravokutnik 5"/>
          <p:cNvSpPr>
            <a:spLocks noChangeArrowheads="1"/>
          </p:cNvSpPr>
          <p:nvPr/>
        </p:nvSpPr>
        <p:spPr bwMode="auto">
          <a:xfrm>
            <a:off x="7747000" y="3429000"/>
            <a:ext cx="123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 b="1" u="sng">
                <a:latin typeface="Arial Narrow" pitchFamily="34" charset="0"/>
              </a:rPr>
              <a:t>UČENIK 2:</a:t>
            </a:r>
          </a:p>
        </p:txBody>
      </p:sp>
      <p:graphicFrame>
        <p:nvGraphicFramePr>
          <p:cNvPr id="14" name="Rezervirano mjesto sadržaja 13"/>
          <p:cNvGraphicFramePr>
            <a:graphicFrameLocks noGrp="1"/>
          </p:cNvGraphicFramePr>
          <p:nvPr>
            <p:ph idx="1"/>
          </p:nvPr>
        </p:nvGraphicFramePr>
        <p:xfrm>
          <a:off x="4151313" y="1052513"/>
          <a:ext cx="3858766" cy="2225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RAZRED </a:t>
                      </a:r>
                      <a:endParaRPr lang="hr-HR" sz="16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UČENIK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UČENIK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5.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5,0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4,15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6.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5,0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4,46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7.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5,0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4,47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8.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5,0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4,60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UKUPNO: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20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17,68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ica 14"/>
          <p:cNvGraphicFramePr>
            <a:graphicFrameLocks noGrp="1"/>
          </p:cNvGraphicFramePr>
          <p:nvPr/>
        </p:nvGraphicFramePr>
        <p:xfrm>
          <a:off x="1681163" y="3829050"/>
          <a:ext cx="4536504" cy="1940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RAZRED</a:t>
                      </a:r>
                      <a:endParaRPr lang="hr-HR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 smtClean="0">
                          <a:latin typeface="Arial Narrow" panose="020B0606020202030204" pitchFamily="34" charset="0"/>
                        </a:rPr>
                        <a:t>HRVATSKI JEZIK</a:t>
                      </a:r>
                      <a:endParaRPr lang="hr-HR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 smtClean="0">
                          <a:latin typeface="Arial Narrow" panose="020B0606020202030204" pitchFamily="34" charset="0"/>
                        </a:rPr>
                        <a:t>MATEMATIKA</a:t>
                      </a:r>
                      <a:endParaRPr lang="hr-HR" sz="7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 smtClean="0">
                          <a:latin typeface="Arial Narrow" panose="020B0606020202030204" pitchFamily="34" charset="0"/>
                        </a:rPr>
                        <a:t>PRVI STRANI JEZIK</a:t>
                      </a:r>
                      <a:endParaRPr lang="hr-HR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 smtClean="0">
                          <a:latin typeface="Arial Narrow" panose="020B0606020202030204" pitchFamily="34" charset="0"/>
                        </a:rPr>
                        <a:t>PREDMET 1</a:t>
                      </a:r>
                      <a:endParaRPr lang="hr-HR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 smtClean="0">
                          <a:latin typeface="Arial Narrow" panose="020B0606020202030204" pitchFamily="34" charset="0"/>
                        </a:rPr>
                        <a:t>PREDMET 2</a:t>
                      </a:r>
                      <a:endParaRPr lang="hr-HR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 smtClean="0">
                          <a:latin typeface="Arial Narrow" panose="020B0606020202030204" pitchFamily="34" charset="0"/>
                        </a:rPr>
                        <a:t>PREDMET 3</a:t>
                      </a:r>
                      <a:endParaRPr lang="hr-HR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effectLst/>
                          <a:latin typeface="Arial Narrow" panose="020B0606020202030204" pitchFamily="34" charset="0"/>
                        </a:rPr>
                        <a:t>7.</a:t>
                      </a:r>
                      <a:endParaRPr lang="hr-HR" sz="16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effectLst/>
                          <a:latin typeface="Arial Narrow" panose="020B0606020202030204" pitchFamily="34" charset="0"/>
                        </a:rPr>
                        <a:t>8.</a:t>
                      </a:r>
                      <a:endParaRPr lang="hr-HR" sz="16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05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800" b="1" dirty="0" smtClean="0">
                          <a:latin typeface="Arial Narrow" panose="020B0606020202030204" pitchFamily="34" charset="0"/>
                        </a:rPr>
                        <a:t>UKUPNO: </a:t>
                      </a:r>
                      <a:endParaRPr lang="hr-HR" sz="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60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ica 15"/>
          <p:cNvGraphicFramePr>
            <a:graphicFrameLocks noGrp="1"/>
          </p:cNvGraphicFramePr>
          <p:nvPr/>
        </p:nvGraphicFramePr>
        <p:xfrm>
          <a:off x="6311900" y="3849688"/>
          <a:ext cx="4248472" cy="1940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RAZRED</a:t>
                      </a:r>
                      <a:endParaRPr lang="hr-HR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 smtClean="0">
                          <a:latin typeface="Arial Narrow" panose="020B0606020202030204" pitchFamily="34" charset="0"/>
                        </a:rPr>
                        <a:t>HRVATSKI JEZIK</a:t>
                      </a:r>
                      <a:endParaRPr lang="hr-HR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 smtClean="0">
                          <a:latin typeface="Arial Narrow" panose="020B0606020202030204" pitchFamily="34" charset="0"/>
                        </a:rPr>
                        <a:t>MATEMATIKA</a:t>
                      </a:r>
                      <a:endParaRPr lang="hr-HR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 smtClean="0">
                          <a:latin typeface="Arial Narrow" panose="020B0606020202030204" pitchFamily="34" charset="0"/>
                        </a:rPr>
                        <a:t>PRVI STRANI JEZIK</a:t>
                      </a:r>
                      <a:endParaRPr lang="hr-HR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 smtClean="0">
                          <a:latin typeface="Arial Narrow" panose="020B0606020202030204" pitchFamily="34" charset="0"/>
                        </a:rPr>
                        <a:t>PREDMET 1</a:t>
                      </a:r>
                      <a:endParaRPr lang="hr-HR" sz="7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 smtClean="0">
                          <a:latin typeface="Arial Narrow" panose="020B0606020202030204" pitchFamily="34" charset="0"/>
                        </a:rPr>
                        <a:t>PREDMET 2</a:t>
                      </a:r>
                      <a:endParaRPr lang="hr-HR" sz="7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 smtClean="0">
                          <a:latin typeface="Arial Narrow" panose="020B0606020202030204" pitchFamily="34" charset="0"/>
                        </a:rPr>
                        <a:t>PREDMET 3</a:t>
                      </a:r>
                      <a:endParaRPr lang="hr-HR" sz="7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7.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8.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800" b="1" dirty="0" smtClean="0">
                          <a:latin typeface="Arial Narrow" panose="020B0606020202030204" pitchFamily="34" charset="0"/>
                        </a:rPr>
                        <a:t>UKUPNO: </a:t>
                      </a:r>
                      <a:endParaRPr lang="hr-HR" sz="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05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latin typeface="Arial Narrow" panose="020B0606020202030204" pitchFamily="34" charset="0"/>
                        </a:rPr>
                        <a:t>53</a:t>
                      </a:r>
                      <a:endParaRPr lang="hr-HR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782" name="TekstniOkvir 16"/>
          <p:cNvSpPr txBox="1">
            <a:spLocks noChangeArrowheads="1"/>
          </p:cNvSpPr>
          <p:nvPr/>
        </p:nvSpPr>
        <p:spPr bwMode="auto">
          <a:xfrm>
            <a:off x="4367214" y="5876926"/>
            <a:ext cx="3665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u="sng">
                <a:latin typeface="Arial Narrow" pitchFamily="34" charset="0"/>
              </a:rPr>
              <a:t>UČENIK 1</a:t>
            </a:r>
            <a:r>
              <a:rPr lang="hr-HR">
                <a:latin typeface="Arial Narrow" pitchFamily="34" charset="0"/>
              </a:rPr>
              <a:t>: Ukupno 80 bodova</a:t>
            </a:r>
          </a:p>
          <a:p>
            <a:r>
              <a:rPr lang="hr-HR" b="1" u="sng">
                <a:latin typeface="Arial Narrow" pitchFamily="34" charset="0"/>
              </a:rPr>
              <a:t>UČENIK 2</a:t>
            </a:r>
            <a:r>
              <a:rPr lang="hr-HR">
                <a:latin typeface="Arial Narrow" pitchFamily="34" charset="0"/>
              </a:rPr>
              <a:t>: Ukupno 70.68 bodova</a:t>
            </a:r>
          </a:p>
        </p:txBody>
      </p:sp>
    </p:spTree>
    <p:extLst>
      <p:ext uri="{BB962C8B-B14F-4D97-AF65-F5344CB8AC3E}">
        <p14:creationId xmlns:p14="http://schemas.microsoft.com/office/powerpoint/2010/main" val="15978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3801" y="358776"/>
            <a:ext cx="7407275" cy="13557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DODATNI ELEMENT VREDNOVANJA KANDIDATA</a:t>
            </a:r>
            <a:endParaRPr lang="hr-HR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66938" y="1714501"/>
            <a:ext cx="8001000" cy="4525963"/>
          </a:xfrm>
        </p:spPr>
        <p:txBody>
          <a:bodyPr rtlCol="0">
            <a:normAutofit fontScale="92500" lnSpcReduction="20000"/>
          </a:bodyPr>
          <a:lstStyle/>
          <a:p>
            <a:pPr indent="-137160">
              <a:defRPr/>
            </a:pPr>
            <a:r>
              <a:rPr lang="hr-HR" dirty="0" smtClean="0"/>
              <a:t>Dodatni element vrednovanja čine:</a:t>
            </a:r>
          </a:p>
          <a:p>
            <a:pPr indent="-137160">
              <a:buNone/>
              <a:defRPr/>
            </a:pPr>
            <a:r>
              <a:rPr lang="hr-H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sposobnosti , darovitosti  i znanja kandidata</a:t>
            </a:r>
            <a:endParaRPr lang="hr-HR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indent="-137160">
              <a:buNone/>
              <a:defRPr/>
            </a:pPr>
            <a:endParaRPr lang="hr-HR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indent="-137160">
              <a:defRPr/>
            </a:pPr>
            <a:r>
              <a:rPr lang="hr-HR" dirty="0"/>
              <a:t>D</a:t>
            </a:r>
            <a:r>
              <a:rPr lang="hr-HR" dirty="0" smtClean="0"/>
              <a:t>okazuju se i vrednuju na osnovi:</a:t>
            </a:r>
          </a:p>
          <a:p>
            <a:pPr indent="-137160">
              <a:lnSpc>
                <a:spcPct val="180000"/>
              </a:lnSpc>
              <a:buNone/>
              <a:defRPr/>
            </a:pPr>
            <a:r>
              <a:rPr lang="hr-HR" dirty="0" smtClean="0"/>
              <a:t>		provjere posebnih </a:t>
            </a:r>
            <a:r>
              <a:rPr lang="hr-H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vještina i sposobnosti</a:t>
            </a:r>
          </a:p>
          <a:p>
            <a:pPr indent="-137160">
              <a:lnSpc>
                <a:spcPct val="180000"/>
              </a:lnSpc>
              <a:buNone/>
              <a:defRPr/>
            </a:pPr>
            <a:r>
              <a:rPr lang="hr-H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hr-H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hr-HR" dirty="0" smtClean="0"/>
              <a:t>postignutih rezultata na </a:t>
            </a:r>
            <a:r>
              <a:rPr lang="hr-H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natjecanjima u znanju</a:t>
            </a:r>
          </a:p>
          <a:p>
            <a:pPr indent="-137160">
              <a:lnSpc>
                <a:spcPct val="180000"/>
              </a:lnSpc>
              <a:buNone/>
              <a:defRPr/>
            </a:pPr>
            <a:r>
              <a:rPr lang="hr-H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hr-H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hr-HR" dirty="0" smtClean="0"/>
              <a:t>postignutih rezultata na </a:t>
            </a:r>
            <a:r>
              <a:rPr lang="hr-H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natjecanjima školskih sportskih društava</a:t>
            </a:r>
          </a:p>
          <a:p>
            <a:pPr indent="-137160">
              <a:buNone/>
              <a:defRPr/>
            </a:pPr>
            <a:endParaRPr lang="hr-HR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75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1282" y="319882"/>
            <a:ext cx="296703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7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Provjera posebnih znanja kandidata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37160">
              <a:defRPr/>
            </a:pPr>
            <a:r>
              <a:rPr lang="hr-HR" dirty="0"/>
              <a:t> Srednje škole mogu, u opravdanim slučajevima, provoditi provjere posebnih znanja iz nastavnih predmeta posebno važnih za upis kandidata u pojedini program obrazovanja.</a:t>
            </a:r>
          </a:p>
          <a:p>
            <a:pPr indent="-137160">
              <a:defRPr/>
            </a:pPr>
            <a:r>
              <a:rPr lang="hr-HR" dirty="0"/>
              <a:t> Na temelju provjera </a:t>
            </a:r>
            <a:r>
              <a:rPr lang="hr-HR" dirty="0" smtClean="0"/>
              <a:t>kandidat </a:t>
            </a:r>
            <a:r>
              <a:rPr lang="hr-HR" dirty="0"/>
              <a:t>može ostvariti </a:t>
            </a:r>
            <a:r>
              <a:rPr lang="hr-HR" dirty="0" smtClean="0"/>
              <a:t>najviše </a:t>
            </a:r>
            <a:r>
              <a:rPr lang="hr-HR" dirty="0"/>
              <a:t>5 bodova</a:t>
            </a:r>
            <a:r>
              <a:rPr lang="hr-HR" dirty="0" smtClean="0"/>
              <a:t>.</a:t>
            </a:r>
          </a:p>
          <a:p>
            <a:pPr marL="9144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55498" y="3649737"/>
            <a:ext cx="2682252" cy="2662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17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9" y="188913"/>
            <a:ext cx="7407275" cy="187166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hr-HR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Vrednovanje rezultata na </a:t>
            </a:r>
            <a:r>
              <a:rPr lang="hr-HR" sz="3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natjecanjima znanja</a:t>
            </a:r>
            <a:br>
              <a:rPr lang="hr-HR" sz="3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Učenici imaju pravo na bodove na osnovi rezultata iz državnih natjecanja u znanju iz nastavnih predmeta -Hrvatski j., Matematika, prvi strani jezik i 2 predmeta posebno značajnih za upis</a:t>
            </a:r>
            <a:endParaRPr lang="hr-HR" sz="1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/>
          </p:nvPr>
        </p:nvGraphicFramePr>
        <p:xfrm>
          <a:off x="1774825" y="2035176"/>
          <a:ext cx="8640960" cy="45772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5266">
                <a:tc rowSpan="5">
                  <a:txBody>
                    <a:bodyPr/>
                    <a:lstStyle/>
                    <a:p>
                      <a:endParaRPr lang="hr-HR" sz="2400" dirty="0" smtClean="0"/>
                    </a:p>
                    <a:p>
                      <a:endParaRPr lang="hr-HR" sz="2400" dirty="0" smtClean="0"/>
                    </a:p>
                    <a:p>
                      <a:endParaRPr lang="hr-HR" sz="2400" dirty="0" smtClean="0"/>
                    </a:p>
                    <a:p>
                      <a:endParaRPr lang="hr-HR" sz="2400" dirty="0" smtClean="0"/>
                    </a:p>
                    <a:p>
                      <a:endParaRPr lang="hr-HR" sz="2400" dirty="0" smtClean="0"/>
                    </a:p>
                    <a:p>
                      <a:pPr algn="ctr"/>
                      <a:r>
                        <a:rPr lang="hr-HR" sz="2400" dirty="0" smtClean="0"/>
                        <a:t>Državna/ međunarodna natjecanja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 smtClean="0"/>
                    </a:p>
                    <a:p>
                      <a:r>
                        <a:rPr lang="hr-HR" sz="1600" dirty="0" smtClean="0"/>
                        <a:t>Prvo, drugo ili treće osvojeno mjesto kao pojedinac u V., VI., VII. ili</a:t>
                      </a:r>
                      <a:r>
                        <a:rPr lang="hr-HR" sz="1600" baseline="0" dirty="0" smtClean="0"/>
                        <a:t> VIII. razredu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</a:rPr>
                        <a:t>Izravan upis </a:t>
                      </a:r>
                      <a:r>
                        <a:rPr lang="hr-HR" sz="1800" dirty="0" smtClean="0">
                          <a:effectLst/>
                        </a:rPr>
                        <a:t>(pod uvjetom da zadovolje na ispitu sposobnosti i darovitosti u školama u kojima je</a:t>
                      </a:r>
                      <a:r>
                        <a:rPr lang="hr-HR" sz="1800" baseline="0" dirty="0" smtClean="0">
                          <a:effectLst/>
                        </a:rPr>
                        <a:t> to uvjet za upis)</a:t>
                      </a:r>
                      <a:endParaRPr lang="hr-HR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Prvo</a:t>
                      </a:r>
                      <a:r>
                        <a:rPr lang="hr-HR" sz="1400" baseline="0" dirty="0" smtClean="0"/>
                        <a:t> osvojeno mjesto kao član skupine u  V., VI., VII. ili VIII. razredu</a:t>
                      </a:r>
                      <a:endParaRPr lang="hr-HR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>
                          <a:effectLst/>
                        </a:rPr>
                        <a:t>4 boda</a:t>
                      </a:r>
                      <a:endParaRPr lang="hr-HR" sz="24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773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Drugo osvojeno mjesto kao član skupine u</a:t>
                      </a:r>
                      <a:r>
                        <a:rPr lang="hr-HR" sz="1400" baseline="0" dirty="0" smtClean="0"/>
                        <a:t>  V., VI., VII. ili VIII. razredu</a:t>
                      </a:r>
                      <a:endParaRPr lang="hr-HR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b="1" dirty="0" smtClean="0"/>
                    </a:p>
                    <a:p>
                      <a:pPr algn="ctr"/>
                      <a:r>
                        <a:rPr lang="hr-HR" sz="2400" b="1" dirty="0" smtClean="0"/>
                        <a:t>3 boda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5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Treće osvojeno mjesto kao član skupine u</a:t>
                      </a:r>
                      <a:r>
                        <a:rPr lang="hr-HR" sz="1400" baseline="0" dirty="0" smtClean="0"/>
                        <a:t>  V., VI., VII. ili VIII. razredu</a:t>
                      </a:r>
                      <a:endParaRPr lang="hr-HR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b="1" dirty="0" smtClean="0"/>
                    </a:p>
                    <a:p>
                      <a:pPr algn="ctr"/>
                      <a:r>
                        <a:rPr lang="hr-HR" sz="2400" b="1" dirty="0" smtClean="0"/>
                        <a:t>2</a:t>
                      </a:r>
                      <a:r>
                        <a:rPr lang="hr-HR" sz="2400" b="1" baseline="0" dirty="0" smtClean="0"/>
                        <a:t> boda</a:t>
                      </a:r>
                      <a:endParaRPr lang="hr-HR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427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Sudjelovanje kao pojedinac ili član</a:t>
                      </a:r>
                      <a:r>
                        <a:rPr lang="hr-HR" sz="1600" baseline="0" dirty="0" smtClean="0"/>
                        <a:t> skupine u V., VI., VII. ili VIII. razredu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b="1" dirty="0" smtClean="0"/>
                    </a:p>
                    <a:p>
                      <a:pPr algn="ctr"/>
                      <a:r>
                        <a:rPr lang="hr-HR" sz="2400" b="1" dirty="0" smtClean="0"/>
                        <a:t>1 bod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8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38" y="83049"/>
            <a:ext cx="8424862" cy="1143000"/>
          </a:xfrm>
        </p:spPr>
        <p:txBody>
          <a:bodyPr/>
          <a:lstStyle/>
          <a:p>
            <a:pPr eaLnBrk="1" hangingPunct="1"/>
            <a:r>
              <a:rPr lang="hr-H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Vrednovanje rezultata na </a:t>
            </a:r>
            <a:r>
              <a:rPr lang="hr-HR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sportskim natjecanjima</a:t>
            </a:r>
            <a:endParaRPr lang="hr-HR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982209"/>
            <a:ext cx="8208962" cy="4525962"/>
          </a:xfrm>
        </p:spPr>
        <p:txBody>
          <a:bodyPr rtlCol="0">
            <a:normAutofit/>
          </a:bodyPr>
          <a:lstStyle/>
          <a:p>
            <a:pPr indent="-137160">
              <a:defRPr/>
            </a:pPr>
            <a:r>
              <a:rPr lang="hr-HR" dirty="0" smtClean="0"/>
              <a:t>vrednuju se rezultati postignuti u posljednja četiri razreda osnovnog obrazovanja, a pravo na dodatne bodove ostvaruje se na temelju službene evidencije koju vodi Hrvatski školski športski savez (HŠŠS). </a:t>
            </a:r>
          </a:p>
          <a:p>
            <a:pPr marL="0" indent="0">
              <a:lnSpc>
                <a:spcPct val="190000"/>
              </a:lnSpc>
              <a:buNone/>
              <a:defRPr/>
            </a:pPr>
            <a:endParaRPr lang="hr-HR" sz="1800" dirty="0"/>
          </a:p>
          <a:p>
            <a:pPr marL="0" indent="0">
              <a:defRPr/>
            </a:pPr>
            <a:endParaRPr lang="hr-HR" sz="1800" dirty="0"/>
          </a:p>
          <a:p>
            <a:pPr marL="0" indent="0">
              <a:defRPr/>
            </a:pPr>
            <a:endParaRPr lang="hr-HR" sz="1800" dirty="0"/>
          </a:p>
          <a:p>
            <a:pPr marL="0" indent="0">
              <a:buNone/>
              <a:defRPr/>
            </a:pPr>
            <a:endParaRPr lang="hr-HR" sz="1800" dirty="0"/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44326"/>
              </p:ext>
            </p:extLst>
          </p:nvPr>
        </p:nvGraphicFramePr>
        <p:xfrm>
          <a:off x="2397987" y="2719251"/>
          <a:ext cx="7344816" cy="3688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endParaRPr lang="hr-HR" dirty="0" smtClean="0"/>
                    </a:p>
                    <a:p>
                      <a:endParaRPr lang="hr-H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hr-H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hr-H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hr-H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hr-H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Natjecanja školskih sportskih društava</a:t>
                      </a:r>
                      <a:endParaRPr lang="hr-H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0" dirty="0" smtClean="0"/>
                        <a:t>Učenici</a:t>
                      </a:r>
                      <a:r>
                        <a:rPr lang="hr-HR" sz="2000" b="0" baseline="0" dirty="0" smtClean="0"/>
                        <a:t> koji su na državnom natjecanju </a:t>
                      </a:r>
                      <a:r>
                        <a:rPr lang="hr-HR" sz="2000" b="0" dirty="0" smtClean="0"/>
                        <a:t>kao članovi ekipe osvojili </a:t>
                      </a:r>
                      <a:r>
                        <a:rPr lang="hr-HR" sz="2000" b="1" dirty="0" smtClean="0">
                          <a:solidFill>
                            <a:schemeClr val="tx1"/>
                          </a:solidFill>
                        </a:rPr>
                        <a:t>prvo</a:t>
                      </a:r>
                      <a:r>
                        <a:rPr lang="hr-HR" sz="2000" b="0" dirty="0" smtClean="0"/>
                        <a:t> mjesto</a:t>
                      </a:r>
                      <a:endParaRPr lang="hr-H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pPr algn="ctr"/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boda</a:t>
                      </a:r>
                      <a:endParaRPr lang="hr-H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 smtClean="0"/>
                        <a:t>Učenici</a:t>
                      </a:r>
                      <a:r>
                        <a:rPr lang="hr-HR" sz="1800" b="0" baseline="0" dirty="0" smtClean="0"/>
                        <a:t> koji su na državnom natjecanju </a:t>
                      </a:r>
                      <a:r>
                        <a:rPr lang="hr-HR" sz="1800" b="0" dirty="0" smtClean="0"/>
                        <a:t>kao članovi ekipe osvojili </a:t>
                      </a:r>
                      <a:r>
                        <a:rPr lang="hr-HR" sz="1800" b="1" dirty="0" smtClean="0"/>
                        <a:t>drugo</a:t>
                      </a:r>
                      <a:r>
                        <a:rPr lang="hr-HR" sz="1800" b="0" dirty="0" smtClean="0"/>
                        <a:t> mjesto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pPr algn="ctr"/>
                      <a:r>
                        <a:rPr lang="hr-HR" sz="2400" b="1" dirty="0" smtClean="0"/>
                        <a:t>2 boda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 smtClean="0"/>
                        <a:t>Učenici</a:t>
                      </a:r>
                      <a:r>
                        <a:rPr lang="hr-HR" sz="1800" b="0" baseline="0" dirty="0" smtClean="0"/>
                        <a:t> koji su na državnom natjecanju </a:t>
                      </a:r>
                      <a:r>
                        <a:rPr lang="hr-HR" sz="1800" b="0" dirty="0" smtClean="0"/>
                        <a:t>kao članovi ekipe osvojili </a:t>
                      </a:r>
                      <a:r>
                        <a:rPr lang="hr-HR" sz="1800" b="1" dirty="0" smtClean="0"/>
                        <a:t>treće</a:t>
                      </a:r>
                      <a:r>
                        <a:rPr lang="hr-HR" sz="1800" b="0" dirty="0" smtClean="0"/>
                        <a:t> mjesto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pPr algn="ctr"/>
                      <a:r>
                        <a:rPr lang="hr-HR" sz="2400" b="1" dirty="0" smtClean="0"/>
                        <a:t>1 bod</a:t>
                      </a:r>
                      <a:endParaRPr lang="hr-H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2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83" y="260350"/>
            <a:ext cx="8656320" cy="129698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hr-H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 panose="020B0604020202020204" pitchFamily="34" charset="0"/>
              </a:rPr>
              <a:t>Vrednovanje posebnih rezultata u prethodnom obrazovanju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0389" y="1566862"/>
            <a:ext cx="8334102" cy="4807811"/>
          </a:xfrm>
        </p:spPr>
        <p:txBody>
          <a:bodyPr>
            <a:normAutofit/>
          </a:bodyPr>
          <a:lstStyle/>
          <a:p>
            <a:pPr marL="33338" indent="0">
              <a:buNone/>
            </a:pPr>
            <a:endParaRPr lang="hr-HR" b="1" dirty="0" smtClean="0">
              <a:solidFill>
                <a:srgbClr val="000066"/>
              </a:solidFill>
              <a:latin typeface="Cambria" pitchFamily="18" charset="0"/>
            </a:endParaRPr>
          </a:p>
          <a:p>
            <a:pPr marL="33338" indent="0"/>
            <a:r>
              <a:rPr lang="hr-HR" b="1" dirty="0" smtClean="0">
                <a:solidFill>
                  <a:srgbClr val="000066"/>
                </a:solidFill>
                <a:latin typeface="Cambria" pitchFamily="18" charset="0"/>
              </a:rPr>
              <a:t> </a:t>
            </a:r>
            <a:r>
              <a:rPr lang="hr-HR" dirty="0" smtClean="0">
                <a:solidFill>
                  <a:srgbClr val="000066"/>
                </a:solidFill>
              </a:rPr>
              <a:t>Učeniku koji je sudjelovao na više natjecanja ili na natjecanjima iz više područja, vrsta ili razina vrednuje se</a:t>
            </a:r>
            <a:r>
              <a:rPr lang="hr-HR" b="1" dirty="0" smtClean="0">
                <a:solidFill>
                  <a:srgbClr val="000066"/>
                </a:solidFill>
              </a:rPr>
              <a:t> </a:t>
            </a:r>
            <a:r>
              <a:rPr lang="hr-HR" b="1" dirty="0" smtClean="0">
                <a:solidFill>
                  <a:srgbClr val="0066FF"/>
                </a:solidFill>
              </a:rPr>
              <a:t>samo jedan (najpovoljniji) rezultat!</a:t>
            </a:r>
          </a:p>
          <a:p>
            <a:pPr marL="33338" indent="0">
              <a:buNone/>
            </a:pPr>
            <a:endParaRPr lang="hr-HR" b="1" dirty="0" smtClean="0">
              <a:solidFill>
                <a:srgbClr val="0066FF"/>
              </a:solidFill>
            </a:endParaRPr>
          </a:p>
          <a:p>
            <a:pPr marL="33338" indent="0"/>
            <a:r>
              <a:rPr lang="hr-HR" dirty="0" smtClean="0">
                <a:solidFill>
                  <a:srgbClr val="000066"/>
                </a:solidFill>
              </a:rPr>
              <a:t> Posebni rezultati bit će uneseni izravno u sustav na temelju postojećih podataka u sustavu e-matice i učenici ih ne trebaju dodatno dokazivati. Ako neki od rezultata nije vidljiv na učenikovom korisničkom profilu </a:t>
            </a:r>
            <a:r>
              <a:rPr lang="hr-HR" dirty="0" smtClean="0">
                <a:solidFill>
                  <a:srgbClr val="000066"/>
                </a:solidFill>
                <a:hlinkClick r:id="rId3"/>
              </a:rPr>
              <a:t>www.upisi.hr</a:t>
            </a:r>
            <a:r>
              <a:rPr lang="hr-HR" dirty="0" smtClean="0">
                <a:solidFill>
                  <a:srgbClr val="000066"/>
                </a:solidFill>
              </a:rPr>
              <a:t>, učenik se treba obratiti razredniku.</a:t>
            </a:r>
          </a:p>
        </p:txBody>
      </p:sp>
    </p:spTree>
    <p:extLst>
      <p:ext uri="{BB962C8B-B14F-4D97-AF65-F5344CB8AC3E}">
        <p14:creationId xmlns:p14="http://schemas.microsoft.com/office/powerpoint/2010/main" val="17776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229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hr-HR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POSEBAN ELEMENT VREDNOVANJA KANDIDATA</a:t>
            </a:r>
            <a:br>
              <a:rPr lang="hr-HR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hr-HR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otežani uvjeti obrazovanja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08214" y="1331914"/>
            <a:ext cx="8002587" cy="5337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UPIS KANDIDATA S TEŠKOĆAMA U RAZVOJU</a:t>
            </a:r>
          </a:p>
          <a:p>
            <a:pPr eaLnBrk="1" hangingPunct="1">
              <a:buFont typeface="Corbel" pitchFamily="34" charset="0"/>
              <a:buNone/>
              <a:defRPr/>
            </a:pPr>
            <a:r>
              <a:rPr lang="hr-HR" sz="1600" dirty="0">
                <a:sym typeface="Wingdings" pitchFamily="2" charset="2"/>
              </a:rPr>
              <a:t> </a:t>
            </a:r>
            <a:r>
              <a:rPr lang="hr-HR" sz="1800" dirty="0">
                <a:sym typeface="Wingdings" pitchFamily="2" charset="2"/>
              </a:rPr>
              <a:t>Kandidat koji je osnovnu školu završio prema rješenju </a:t>
            </a:r>
            <a:r>
              <a:rPr lang="hr-HR" sz="1800" dirty="0" smtClean="0">
                <a:sym typeface="Wingdings" pitchFamily="2" charset="2"/>
              </a:rPr>
              <a:t>Ureda državne uprave u </a:t>
            </a:r>
            <a:r>
              <a:rPr lang="hr-HR" sz="1800" dirty="0">
                <a:sym typeface="Wingdings" pitchFamily="2" charset="2"/>
              </a:rPr>
              <a:t>županiji o primjerenom programu obrazovanja.</a:t>
            </a:r>
            <a:endParaRPr lang="hr-HR" sz="1800" dirty="0"/>
          </a:p>
          <a:p>
            <a:pPr eaLnBrk="1" hangingPunct="1">
              <a:defRPr/>
            </a:pPr>
            <a:r>
              <a:rPr lang="hr-HR" sz="1900" dirty="0">
                <a:solidFill>
                  <a:srgbClr val="00B0F0"/>
                </a:solidFill>
              </a:rPr>
              <a:t>Ovi kandidati se rangiraju na zasebnim ljestvicama poretka</a:t>
            </a:r>
            <a:r>
              <a:rPr lang="hr-HR" sz="1900" dirty="0"/>
              <a:t>, prijava programa obrazovanja na temelju stručnog mišljenja službe za profesionalno usmjeravanje HZZ-a.</a:t>
            </a:r>
          </a:p>
          <a:p>
            <a:pPr eaLnBrk="1" hangingPunct="1">
              <a:defRPr/>
            </a:pPr>
            <a:r>
              <a:rPr lang="hr-HR" sz="1900" dirty="0"/>
              <a:t>Također, ovi kandidati moraju zadovoljiti na ispitu sposobnosti i darovitosti u školama u kojima je to uvjet za upis.</a:t>
            </a:r>
          </a:p>
          <a:p>
            <a:pPr eaLnBrk="1" hangingPunct="1">
              <a:buFont typeface="Corbel" pitchFamily="34" charset="0"/>
              <a:buNone/>
              <a:defRPr/>
            </a:pPr>
            <a:endParaRPr lang="hr-HR" sz="1600" dirty="0"/>
          </a:p>
          <a:p>
            <a:pPr eaLnBrk="1" hangingPunct="1">
              <a:defRPr/>
            </a:pPr>
            <a:r>
              <a:rPr lang="hr-HR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UPIS KANDIDATA SA ZDRAVSTVENIM TEŠKOĆAMA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hr-HR" sz="1800" dirty="0">
                <a:sym typeface="Wingdings" pitchFamily="2" charset="2"/>
              </a:rPr>
              <a:t>Kandidat koji je osnovno obrazovanje završio po redovitome nastavnom planu i programu, a kojem su </a:t>
            </a:r>
            <a:r>
              <a:rPr lang="hr-HR" sz="1800" dirty="0"/>
              <a:t>teže zdravstvene teškoće i/ili dugotrajno liječenje utjecali na postizanje rezultata i/ili mu značajno sužavaju mogući izbor srednjoškolskog programa; </a:t>
            </a:r>
            <a:r>
              <a:rPr lang="hr-HR" sz="1800" b="1" dirty="0">
                <a:solidFill>
                  <a:srgbClr val="00B0F0"/>
                </a:solidFill>
              </a:rPr>
              <a:t>pravo na</a:t>
            </a:r>
            <a:r>
              <a:rPr lang="hr-HR" sz="1800" dirty="0">
                <a:solidFill>
                  <a:srgbClr val="00B0F0"/>
                </a:solidFill>
              </a:rPr>
              <a:t> </a:t>
            </a:r>
            <a:r>
              <a:rPr lang="hr-HR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bod, rangira se na ukupnu ljestvicu poretka.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hr-HR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potrebno</a:t>
            </a:r>
            <a:r>
              <a:rPr lang="hr-HR" sz="18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stručno mišljenje Službe za profesionalno usmjeravanje HZZ-a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5847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2351089" y="0"/>
            <a:ext cx="7407275" cy="908050"/>
          </a:xfrm>
        </p:spPr>
        <p:txBody>
          <a:bodyPr/>
          <a:lstStyle/>
          <a:p>
            <a:pPr algn="ctr"/>
            <a:r>
              <a:rPr lang="hr-HR" sz="2400" b="1"/>
              <a:t>PRIJAVA KANDIDATA S TEŠKOĆAMA U RAZVOJU</a:t>
            </a:r>
          </a:p>
        </p:txBody>
      </p:sp>
      <p:graphicFrame>
        <p:nvGraphicFramePr>
          <p:cNvPr id="59479" name="Group 8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67961366"/>
              </p:ext>
            </p:extLst>
          </p:nvPr>
        </p:nvGraphicFramePr>
        <p:xfrm>
          <a:off x="2855914" y="620714"/>
          <a:ext cx="6505800" cy="2941321"/>
        </p:xfrm>
        <a:graphic>
          <a:graphicData uri="http://schemas.openxmlformats.org/drawingml/2006/table">
            <a:tbl>
              <a:tblPr/>
              <a:tblGrid>
                <a:gridCol w="5092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OPIS POSTUPAKA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DATUM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Kandidati s teškoćama u razvoju prijavljuju se Uredu državne uprave u Vukovaru te iskazuju svoj odabir s liste prioriteta redom kako bi željeli upisati obrazovne programe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8.6.-26.6.2020.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Upisna povjerenstva Ureda državne uprave unose navedene odabire u sustav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8.6.-29.6.2020.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Zatvaranje mogućnosti unosa odabira kandidata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29.6.2020.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Provođenje dodatnih ispita i provjera te unos rezultata u sustav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1.7.-2.7.2020.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Rangiranje kandidata s teškoćama u razvoju sukladno listama prioriteta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3.7.2020.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 rot="16200000">
            <a:off x="1102519" y="1797844"/>
            <a:ext cx="26685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Ljetni upisni rok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 rot="16200000">
            <a:off x="853282" y="4855369"/>
            <a:ext cx="31670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Jesenski upisni rok</a:t>
            </a:r>
          </a:p>
        </p:txBody>
      </p:sp>
      <p:graphicFrame>
        <p:nvGraphicFramePr>
          <p:cNvPr id="59483" name="Group 9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57786011"/>
              </p:ext>
            </p:extLst>
          </p:nvPr>
        </p:nvGraphicFramePr>
        <p:xfrm>
          <a:off x="2782888" y="3644900"/>
          <a:ext cx="6578826" cy="3151506"/>
        </p:xfrm>
        <a:graphic>
          <a:graphicData uri="http://schemas.openxmlformats.org/drawingml/2006/table">
            <a:tbl>
              <a:tblPr/>
              <a:tblGrid>
                <a:gridCol w="520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OPIS POSTUPAKA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DATUM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Kandidati s teškoćama u razvoju prijavljuju se Uredu državne uprave u Vukovaru te iskazuju svoj odabir s liste prioriteta redom kako bi željeli upisati obrazovne programe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17.8. – 19.8.2020.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Upisna povjerenstva Ureda državne uprave unose navedene odabire u sustav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17.8. – 19.8.2020.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Zatvaranje mogućnosti unosa odabira kandidata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19.8.2020.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Provođenje dodatnih ispita i provjera te unos rezultata u sustav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Rangiranje kandidata s teškoćama u razvoju sukladno listama prioriteta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21.8.2020.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2675" y="137460"/>
            <a:ext cx="7407275" cy="135572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hr-HR" sz="28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  <a:sym typeface="Arial" panose="020B0604020202020204" pitchFamily="34" charset="0"/>
              </a:rPr>
              <a:t/>
            </a:r>
            <a:br>
              <a:rPr lang="hr-HR" sz="28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hr-H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POSEBAN ELEMENT VREDNOVANJA KANDIDATA</a:t>
            </a:r>
            <a:br>
              <a:rPr lang="hr-H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sz="2800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7211" y="1036320"/>
            <a:ext cx="9196252" cy="57041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ü"/>
            </a:pPr>
            <a:endParaRPr lang="hr-HR" dirty="0" smtClean="0">
              <a:solidFill>
                <a:srgbClr val="000066"/>
              </a:solidFill>
              <a:latin typeface="Cambria" pitchFamily="18" charset="0"/>
              <a:cs typeface="Times New Roman" pitchFamily="18" charset="0"/>
            </a:endParaRPr>
          </a:p>
          <a:p>
            <a:pPr algn="just" eaLnBrk="1" hangingPunct="1"/>
            <a:r>
              <a:rPr lang="hr-HR" dirty="0" smtClean="0">
                <a:solidFill>
                  <a:srgbClr val="000066"/>
                </a:solidFill>
                <a:cs typeface="Times New Roman" pitchFamily="18" charset="0"/>
              </a:rPr>
              <a:t>Učenici</a:t>
            </a:r>
            <a:r>
              <a:rPr lang="en-US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cs typeface="Times New Roman" pitchFamily="18" charset="0"/>
              </a:rPr>
              <a:t>koji</a:t>
            </a:r>
            <a:r>
              <a:rPr lang="en-US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cs typeface="Times New Roman" pitchFamily="18" charset="0"/>
              </a:rPr>
              <a:t>živ</a:t>
            </a:r>
            <a:r>
              <a:rPr lang="hr-HR" dirty="0" smtClean="0">
                <a:solidFill>
                  <a:srgbClr val="000066"/>
                </a:solidFill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66"/>
                </a:solidFill>
                <a:cs typeface="Times New Roman" pitchFamily="18" charset="0"/>
              </a:rPr>
              <a:t>u </a:t>
            </a:r>
            <a:r>
              <a:rPr lang="en-US" b="1" dirty="0" err="1" smtClean="0">
                <a:solidFill>
                  <a:srgbClr val="000066"/>
                </a:solidFill>
                <a:cs typeface="Times New Roman" pitchFamily="18" charset="0"/>
              </a:rPr>
              <a:t>otežanim</a:t>
            </a:r>
            <a:r>
              <a:rPr lang="en-US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cs typeface="Times New Roman" pitchFamily="18" charset="0"/>
              </a:rPr>
              <a:t>uvjetima</a:t>
            </a:r>
            <a:r>
              <a:rPr lang="en-US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cs typeface="Times New Roman" pitchFamily="18" charset="0"/>
              </a:rPr>
              <a:t>uzrokovanim</a:t>
            </a:r>
            <a:r>
              <a:rPr lang="en-US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cs typeface="Times New Roman" pitchFamily="18" charset="0"/>
              </a:rPr>
              <a:t>ekonomskim</a:t>
            </a:r>
            <a:r>
              <a:rPr lang="en-US" b="1" dirty="0" smtClean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66"/>
                </a:solidFill>
                <a:cs typeface="Times New Roman" pitchFamily="18" charset="0"/>
              </a:rPr>
              <a:t>socijalnim</a:t>
            </a:r>
            <a:r>
              <a:rPr lang="en-US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cs typeface="Times New Roman" pitchFamily="18" charset="0"/>
              </a:rPr>
              <a:t>te</a:t>
            </a:r>
            <a:r>
              <a:rPr lang="en-US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cs typeface="Times New Roman" pitchFamily="18" charset="0"/>
              </a:rPr>
              <a:t>odgojnim</a:t>
            </a:r>
            <a:r>
              <a:rPr lang="en-US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cs typeface="Times New Roman" pitchFamily="18" charset="0"/>
              </a:rPr>
              <a:t>čimbenicima</a:t>
            </a:r>
            <a:r>
              <a:rPr lang="en-US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cs typeface="Times New Roman" pitchFamily="18" charset="0"/>
              </a:rPr>
              <a:t>koji</a:t>
            </a:r>
            <a:r>
              <a:rPr lang="en-US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cs typeface="Times New Roman" pitchFamily="18" charset="0"/>
              </a:rPr>
              <a:t>su</a:t>
            </a:r>
            <a:r>
              <a:rPr lang="en-US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cs typeface="Times New Roman" pitchFamily="18" charset="0"/>
              </a:rPr>
              <a:t>mogli</a:t>
            </a:r>
            <a:r>
              <a:rPr lang="en-US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cs typeface="Times New Roman" pitchFamily="18" charset="0"/>
              </a:rPr>
              <a:t>utjecati</a:t>
            </a:r>
            <a:r>
              <a:rPr lang="en-US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cs typeface="Times New Roman" pitchFamily="18" charset="0"/>
              </a:rPr>
              <a:t>uspjeh</a:t>
            </a:r>
            <a:r>
              <a:rPr lang="en-US" dirty="0" smtClean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dirty="0" err="1" smtClean="0">
                <a:solidFill>
                  <a:srgbClr val="000066"/>
                </a:solidFill>
                <a:cs typeface="Times New Roman" pitchFamily="18" charset="0"/>
              </a:rPr>
              <a:t>osnovnoj</a:t>
            </a:r>
            <a:r>
              <a:rPr lang="en-US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cs typeface="Times New Roman" pitchFamily="18" charset="0"/>
              </a:rPr>
              <a:t>školi</a:t>
            </a:r>
            <a:r>
              <a:rPr lang="en-US" dirty="0" smtClean="0">
                <a:solidFill>
                  <a:srgbClr val="000066"/>
                </a:solidFill>
                <a:cs typeface="Times New Roman" pitchFamily="18" charset="0"/>
              </a:rPr>
              <a:t>, </a:t>
            </a:r>
            <a:endParaRPr lang="hr-HR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hr-HR" dirty="0" smtClean="0">
                <a:solidFill>
                  <a:srgbClr val="000066"/>
                </a:solidFill>
                <a:cs typeface="Times New Roman" pitchFamily="18" charset="0"/>
              </a:rPr>
              <a:t>	</a:t>
            </a:r>
            <a:r>
              <a:rPr lang="en-US" u="sng" dirty="0" err="1" smtClean="0">
                <a:solidFill>
                  <a:srgbClr val="000066"/>
                </a:solidFill>
                <a:cs typeface="Times New Roman" pitchFamily="18" charset="0"/>
              </a:rPr>
              <a:t>dodaje</a:t>
            </a:r>
            <a:r>
              <a:rPr lang="en-US" u="sng" dirty="0" smtClean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US" b="1" u="sng" dirty="0" err="1" smtClean="0">
                <a:solidFill>
                  <a:srgbClr val="0066FF"/>
                </a:solidFill>
                <a:cs typeface="Times New Roman" pitchFamily="18" charset="0"/>
              </a:rPr>
              <a:t>jedan</a:t>
            </a:r>
            <a:r>
              <a:rPr lang="en-US" b="1" u="sng" dirty="0" smtClean="0">
                <a:solidFill>
                  <a:srgbClr val="0066FF"/>
                </a:solidFill>
                <a:cs typeface="Times New Roman" pitchFamily="18" charset="0"/>
              </a:rPr>
              <a:t> bod</a:t>
            </a:r>
            <a:r>
              <a:rPr lang="en-US" u="sng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en-US" u="sng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0066"/>
                </a:solidFill>
                <a:cs typeface="Times New Roman" pitchFamily="18" charset="0"/>
              </a:rPr>
              <a:t>broj</a:t>
            </a:r>
            <a:r>
              <a:rPr lang="en-US" u="sng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0066"/>
                </a:solidFill>
                <a:cs typeface="Times New Roman" pitchFamily="18" charset="0"/>
              </a:rPr>
              <a:t>bodova</a:t>
            </a:r>
            <a:r>
              <a:rPr lang="en-US" u="sng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0066"/>
                </a:solidFill>
                <a:cs typeface="Times New Roman" pitchFamily="18" charset="0"/>
              </a:rPr>
              <a:t>koji</a:t>
            </a:r>
            <a:r>
              <a:rPr lang="en-US" u="sng" dirty="0" smtClean="0">
                <a:solidFill>
                  <a:srgbClr val="000066"/>
                </a:solidFill>
                <a:cs typeface="Times New Roman" pitchFamily="18" charset="0"/>
              </a:rPr>
              <a:t> je </a:t>
            </a:r>
            <a:r>
              <a:rPr lang="en-US" u="sng" dirty="0" err="1" smtClean="0">
                <a:solidFill>
                  <a:srgbClr val="000066"/>
                </a:solidFill>
                <a:cs typeface="Times New Roman" pitchFamily="18" charset="0"/>
              </a:rPr>
              <a:t>utvrđen</a:t>
            </a:r>
            <a:r>
              <a:rPr lang="en-US" u="sng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hr-HR" dirty="0">
                <a:solidFill>
                  <a:srgbClr val="000066"/>
                </a:solidFill>
                <a:cs typeface="Times New Roman" pitchFamily="18" charset="0"/>
              </a:rPr>
              <a:t>	</a:t>
            </a:r>
            <a:r>
              <a:rPr lang="en-US" u="sng" dirty="0" err="1" smtClean="0">
                <a:solidFill>
                  <a:srgbClr val="000066"/>
                </a:solidFill>
                <a:cs typeface="Times New Roman" pitchFamily="18" charset="0"/>
              </a:rPr>
              <a:t>tijekom</a:t>
            </a:r>
            <a:r>
              <a:rPr lang="en-US" u="sng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0066"/>
                </a:solidFill>
                <a:cs typeface="Times New Roman" pitchFamily="18" charset="0"/>
              </a:rPr>
              <a:t>postupka</a:t>
            </a:r>
            <a:r>
              <a:rPr lang="en-US" u="sng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0066"/>
                </a:solidFill>
                <a:cs typeface="Times New Roman" pitchFamily="18" charset="0"/>
              </a:rPr>
              <a:t>vrjednovanja</a:t>
            </a:r>
            <a:r>
              <a:rPr lang="en-US" u="sng" dirty="0" smtClean="0">
                <a:solidFill>
                  <a:srgbClr val="000066"/>
                </a:solidFill>
                <a:cs typeface="Times New Roman" pitchFamily="18" charset="0"/>
              </a:rPr>
              <a:t>. </a:t>
            </a:r>
            <a:endParaRPr lang="hr-HR" u="sng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hr-HR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hr-HR" b="1" dirty="0" smtClean="0">
                <a:solidFill>
                  <a:srgbClr val="002060"/>
                </a:solidFill>
                <a:cs typeface="Times New Roman" pitchFamily="18" charset="0"/>
              </a:rPr>
              <a:t>Otežani uvjeti </a:t>
            </a:r>
            <a:r>
              <a:rPr lang="hr-HR" dirty="0" smtClean="0">
                <a:solidFill>
                  <a:srgbClr val="002060"/>
                </a:solidFill>
                <a:cs typeface="Times New Roman" pitchFamily="18" charset="0"/>
              </a:rPr>
              <a:t>su, ako kandidat: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sz="1800" dirty="0">
                <a:solidFill>
                  <a:srgbClr val="002060"/>
                </a:solidFill>
                <a:cs typeface="Times New Roman" pitchFamily="18" charset="0"/>
              </a:rPr>
              <a:t>živi uz jednoga i/ili oba roditelja s dugotrajnom teškom bolesti,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sz="1800" dirty="0">
                <a:solidFill>
                  <a:srgbClr val="002060"/>
                </a:solidFill>
                <a:cs typeface="Times New Roman" pitchFamily="18" charset="0"/>
              </a:rPr>
              <a:t>živi uz dugotrajno nezaposlena oba roditelja (čl.2. Zakona o poticanju zapošljavanja, NN, br. 57/12 i 120/12)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sz="1800" dirty="0">
                <a:solidFill>
                  <a:srgbClr val="002060"/>
                </a:solidFill>
                <a:cs typeface="Times New Roman" pitchFamily="18" charset="0"/>
              </a:rPr>
              <a:t>živi uz samohranoga roditelja (roditelj koji nije u braku i ne živi u izvanbračnoj zajednici, a sam skrbi i uzdržava svoje dijete) korisnika socijalne skrbi (čl.27., 30. Zakona o socijalnoj skrbi, NN br. 33/12)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sz="1800" dirty="0">
                <a:solidFill>
                  <a:srgbClr val="002060"/>
                </a:solidFill>
                <a:cs typeface="Times New Roman" pitchFamily="18" charset="0"/>
              </a:rPr>
              <a:t>ako je učeniku jedan roditelj preminuo,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sz="1800" dirty="0">
                <a:solidFill>
                  <a:srgbClr val="002060"/>
                </a:solidFill>
                <a:cs typeface="Times New Roman" pitchFamily="18" charset="0"/>
              </a:rPr>
              <a:t>ako je učenik dijete bez roditelja ili odgovarajuće roditeljske skrbi (čl. 27. Zakona o socijalnoj skrbi, NN, br. 33/12).</a:t>
            </a:r>
          </a:p>
        </p:txBody>
      </p:sp>
    </p:spTree>
    <p:extLst>
      <p:ext uri="{BB962C8B-B14F-4D97-AF65-F5344CB8AC3E}">
        <p14:creationId xmlns:p14="http://schemas.microsoft.com/office/powerpoint/2010/main" val="33408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2098676" y="620689"/>
            <a:ext cx="7597775" cy="996975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POSEBAN ELEMENT VREDNOVANJA KANDIDATA</a:t>
            </a:r>
            <a:endParaRPr lang="hr-HR" altLang="sr-Latn-RS" sz="2800" b="1" dirty="0"/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r-HR" altLang="sr-Latn-RS" dirty="0" smtClean="0">
                <a:solidFill>
                  <a:srgbClr val="7030A0"/>
                </a:solidFill>
              </a:rPr>
              <a:t>Za ostvarenje prava kandidat prilaže:</a:t>
            </a:r>
          </a:p>
          <a:p>
            <a:pPr>
              <a:buFont typeface="Wingdings" panose="05000000000000000000" pitchFamily="2" charset="2"/>
              <a:buNone/>
            </a:pPr>
            <a:endParaRPr lang="hr-HR" altLang="sr-Latn-R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hr-HR" altLang="sr-Latn-RS" dirty="0" smtClean="0">
                <a:solidFill>
                  <a:srgbClr val="002060"/>
                </a:solidFill>
              </a:rPr>
              <a:t>liječničku potvrdu o dugotrajnoj težoj bolesti roditelja;</a:t>
            </a:r>
          </a:p>
          <a:p>
            <a:pPr>
              <a:buFontTx/>
              <a:buChar char="-"/>
            </a:pPr>
            <a:r>
              <a:rPr lang="hr-HR" altLang="sr-Latn-RS" dirty="0" smtClean="0">
                <a:solidFill>
                  <a:srgbClr val="002060"/>
                </a:solidFill>
              </a:rPr>
              <a:t>potvrdu nadležnog područnoga ureda Hrvatskoga zavoda za zapošljavanje o nezaposlenosti roditelja</a:t>
            </a:r>
          </a:p>
          <a:p>
            <a:pPr>
              <a:buFontTx/>
              <a:buChar char="-"/>
            </a:pPr>
            <a:r>
              <a:rPr lang="hr-HR" altLang="sr-Latn-RS" dirty="0" smtClean="0">
                <a:solidFill>
                  <a:srgbClr val="002060"/>
                </a:solidFill>
              </a:rPr>
              <a:t>potvrdu o korištenju socijalne pomoći;</a:t>
            </a:r>
          </a:p>
          <a:p>
            <a:pPr>
              <a:buFontTx/>
              <a:buChar char="-"/>
            </a:pPr>
            <a:r>
              <a:rPr lang="hr-HR" altLang="sr-Latn-RS" dirty="0" smtClean="0">
                <a:solidFill>
                  <a:srgbClr val="002060"/>
                </a:solidFill>
              </a:rPr>
              <a:t>ispravu iz matice umrlih.</a:t>
            </a:r>
          </a:p>
          <a:p>
            <a:pPr>
              <a:buFontTx/>
              <a:buChar char="-"/>
            </a:pPr>
            <a:endParaRPr lang="hr-HR" altLang="sr-Latn-RS" dirty="0" smtClean="0"/>
          </a:p>
        </p:txBody>
      </p:sp>
      <p:sp>
        <p:nvSpPr>
          <p:cNvPr id="15364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BE6675-612F-48DD-8696-923396AE3F18}" type="slidenum">
              <a:rPr lang="en-US" altLang="sr-Latn-RS">
                <a:solidFill>
                  <a:srgbClr val="1D538B"/>
                </a:solidFill>
              </a:rPr>
              <a:pPr eaLnBrk="1" hangingPunct="1"/>
              <a:t>29</a:t>
            </a:fld>
            <a:endParaRPr lang="en-US" altLang="sr-Latn-RS">
              <a:solidFill>
                <a:srgbClr val="1D53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00" t="8983" r="3767" b="61759"/>
          <a:stretch/>
        </p:blipFill>
        <p:spPr>
          <a:xfrm>
            <a:off x="1150875" y="2251761"/>
            <a:ext cx="9126343" cy="15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84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242" y="188640"/>
            <a:ext cx="8229600" cy="92233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hr-H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Zdravstvena sposobnost kandidata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844732" y="1268761"/>
            <a:ext cx="9563974" cy="5201708"/>
          </a:xfrm>
        </p:spPr>
        <p:txBody>
          <a:bodyPr>
            <a:normAutofit/>
          </a:bodyPr>
          <a:lstStyle/>
          <a:p>
            <a:pPr eaLnBrk="1" hangingPunct="1"/>
            <a:r>
              <a:rPr lang="hr-HR" dirty="0" smtClean="0"/>
              <a:t>ako srednja škola zahtijeva</a:t>
            </a:r>
          </a:p>
          <a:p>
            <a:pPr marL="0" indent="0" eaLnBrk="1" hangingPunct="1">
              <a:buNone/>
            </a:pPr>
            <a:endParaRPr lang="hr-HR" dirty="0" smtClean="0"/>
          </a:p>
          <a:p>
            <a:pPr eaLnBrk="1" hangingPunct="1"/>
            <a:r>
              <a:rPr lang="hr-HR" dirty="0" smtClean="0"/>
              <a:t>Potrebno dostaviti: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hr-HR" dirty="0" smtClean="0"/>
              <a:t> </a:t>
            </a:r>
            <a:r>
              <a:rPr lang="hr-HR" dirty="0" smtClean="0">
                <a:solidFill>
                  <a:srgbClr val="7030A0"/>
                </a:solidFill>
              </a:rPr>
              <a:t>potvrdu nadležnoga školskog liječnika</a:t>
            </a:r>
            <a:r>
              <a:rPr lang="hr-HR" dirty="0" smtClean="0"/>
              <a:t> o zdravstvenoj sposobnosti kandidata za propisani program ili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hr-HR" dirty="0" smtClean="0"/>
              <a:t> </a:t>
            </a:r>
            <a:r>
              <a:rPr lang="hr-HR" dirty="0" smtClean="0">
                <a:solidFill>
                  <a:srgbClr val="7030A0"/>
                </a:solidFill>
              </a:rPr>
              <a:t>liječničku svjedodžbu medicine rada </a:t>
            </a:r>
            <a:r>
              <a:rPr lang="hr-HR" dirty="0" smtClean="0"/>
              <a:t>(pregled se plaća)</a:t>
            </a:r>
          </a:p>
          <a:p>
            <a:pPr marL="34925" indent="0">
              <a:buNone/>
            </a:pPr>
            <a:endParaRPr lang="hr-HR" dirty="0" smtClean="0"/>
          </a:p>
          <a:p>
            <a:pPr marL="34925" indent="0">
              <a:buNone/>
            </a:pPr>
            <a:r>
              <a:rPr lang="hr-H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IZNIMNO</a:t>
            </a:r>
            <a:r>
              <a:rPr lang="hr-HR" dirty="0"/>
              <a:t> </a:t>
            </a:r>
            <a:r>
              <a:rPr lang="hr-HR" dirty="0" smtClean="0">
                <a:sym typeface="Wingdings" panose="05000000000000000000" pitchFamily="2" charset="2"/>
              </a:rPr>
              <a:t> Kandidat koji u trenutku upisa nije u mogućnosti dostaviti liječničku </a:t>
            </a:r>
            <a:r>
              <a:rPr lang="hr-HR" dirty="0" err="1" smtClean="0">
                <a:sym typeface="Wingdings" panose="05000000000000000000" pitchFamily="2" charset="2"/>
              </a:rPr>
              <a:t>svj</a:t>
            </a:r>
            <a:r>
              <a:rPr lang="hr-HR" dirty="0" smtClean="0">
                <a:sym typeface="Wingdings" panose="05000000000000000000" pitchFamily="2" charset="2"/>
              </a:rPr>
              <a:t>. </a:t>
            </a:r>
            <a:r>
              <a:rPr lang="hr-HR" dirty="0">
                <a:sym typeface="Wingdings" panose="05000000000000000000" pitchFamily="2" charset="2"/>
              </a:rPr>
              <a:t>m</a:t>
            </a:r>
            <a:r>
              <a:rPr lang="hr-HR" dirty="0" smtClean="0">
                <a:sym typeface="Wingdings" panose="05000000000000000000" pitchFamily="2" charset="2"/>
              </a:rPr>
              <a:t>ed. rada,  pri upisu dostavlja POTVRDU OBITELJSKOG LIJEČNIKA, a liječničku </a:t>
            </a:r>
            <a:r>
              <a:rPr lang="hr-HR" dirty="0" err="1" smtClean="0">
                <a:sym typeface="Wingdings" panose="05000000000000000000" pitchFamily="2" charset="2"/>
              </a:rPr>
              <a:t>svj</a:t>
            </a:r>
            <a:r>
              <a:rPr lang="hr-HR" dirty="0" smtClean="0">
                <a:sym typeface="Wingdings" panose="05000000000000000000" pitchFamily="2" charset="2"/>
              </a:rPr>
              <a:t>. med. rada dostavlja školi najkasnije do kraja prvog polugodišta prvog razreda. </a:t>
            </a:r>
            <a:endParaRPr lang="hr-HR" dirty="0" smtClean="0"/>
          </a:p>
          <a:p>
            <a:pPr eaLnBrk="1" hangingPunct="1"/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712" y="992548"/>
            <a:ext cx="1944688" cy="228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8229600" cy="6477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hr-H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Strukovne kvalifikacije i obrtnička </a:t>
            </a:r>
            <a:r>
              <a:rPr lang="hr-H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zanimanja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79269" y="1096929"/>
            <a:ext cx="10458994" cy="5183857"/>
          </a:xfrm>
        </p:spPr>
        <p:txBody>
          <a:bodyPr/>
          <a:lstStyle/>
          <a:p>
            <a:pPr eaLnBrk="1" hangingPunct="1"/>
            <a:r>
              <a:rPr lang="hr-HR" dirty="0" smtClean="0"/>
              <a:t>Nakon utvrđene ljestvice poretka učenika, učenik je dužan pri upisu dostaviti srednjoj školi</a:t>
            </a:r>
          </a:p>
          <a:p>
            <a:pPr algn="ctr" eaLnBrk="1" hangingPunct="1">
              <a:buFont typeface="Corbel" pitchFamily="34" charset="0"/>
              <a:buNone/>
            </a:pPr>
            <a:r>
              <a:rPr lang="hr-HR" dirty="0" smtClean="0">
                <a:sym typeface="Wingdings" pitchFamily="2" charset="2"/>
              </a:rPr>
              <a:t> </a:t>
            </a:r>
            <a:r>
              <a:rPr lang="hr-HR" dirty="0">
                <a:solidFill>
                  <a:srgbClr val="7030A0"/>
                </a:solidFill>
                <a:sym typeface="Wingdings" pitchFamily="2" charset="2"/>
              </a:rPr>
              <a:t>l</a:t>
            </a:r>
            <a:r>
              <a:rPr lang="hr-HR" dirty="0" smtClean="0">
                <a:solidFill>
                  <a:srgbClr val="7030A0"/>
                </a:solidFill>
                <a:sym typeface="Wingdings" pitchFamily="2" charset="2"/>
              </a:rPr>
              <a:t>iječničku svjedodžbu</a:t>
            </a:r>
            <a:r>
              <a:rPr lang="hr-HR" dirty="0" smtClean="0">
                <a:solidFill>
                  <a:srgbClr val="7030A0"/>
                </a:solidFill>
              </a:rPr>
              <a:t> medicine rada i sklopljen ugovor o naukovanju</a:t>
            </a:r>
          </a:p>
          <a:p>
            <a:pPr eaLnBrk="1" hangingPunct="1"/>
            <a:r>
              <a:rPr lang="hr-HR" dirty="0" smtClean="0"/>
              <a:t>Ugovor o naukovanju sklapaju licencirani obrtnik i kandidat (roditelj ili skrbnik kandidata), u 4 istovjetna primjerka.</a:t>
            </a:r>
          </a:p>
          <a:p>
            <a:pPr eaLnBrk="1" hangingPunct="1"/>
            <a:r>
              <a:rPr lang="hr-HR" dirty="0" smtClean="0"/>
              <a:t>Popis licenciranih obrtnika s brojem slobodnih mjesta za izvođenje praktične nastave i vježbi naukovanja po zanimanju, županiji i gradu bit će dostupan na web stranici </a:t>
            </a:r>
            <a:r>
              <a:rPr lang="hr-HR" dirty="0" smtClean="0">
                <a:hlinkClick r:id="rId2"/>
              </a:rPr>
              <a:t>www.minpo.hr</a:t>
            </a:r>
            <a:r>
              <a:rPr lang="hr-HR" dirty="0" smtClean="0"/>
              <a:t> putem aplikacije e-Naukovanje.</a:t>
            </a:r>
          </a:p>
        </p:txBody>
      </p:sp>
      <p:pic>
        <p:nvPicPr>
          <p:cNvPr id="39939" name="Slika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0012" y="4667432"/>
            <a:ext cx="23749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2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1750423" y="336913"/>
            <a:ext cx="8734697" cy="1090613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Tko zaprima potpisane prijavnice, a tko upisnice?</a:t>
            </a:r>
            <a:r>
              <a:rPr lang="hr-HR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hr-HR" sz="3200" dirty="0" smtClean="0"/>
              <a:t> 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1750423" y="1297577"/>
            <a:ext cx="8795657" cy="5312229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Nakon </a:t>
            </a:r>
            <a:r>
              <a:rPr lang="hr-HR" u="sng" dirty="0" smtClean="0"/>
              <a:t>zaključavanja odabira obrazovnih programa</a:t>
            </a:r>
            <a:r>
              <a:rPr lang="hr-HR" dirty="0" smtClean="0"/>
              <a:t> </a:t>
            </a:r>
            <a:r>
              <a:rPr lang="hr-HR" dirty="0" smtClean="0">
                <a:sym typeface="Wingdings" pitchFamily="2" charset="2"/>
              </a:rPr>
              <a:t> </a:t>
            </a:r>
          </a:p>
          <a:p>
            <a:pPr algn="just">
              <a:buFont typeface="Corbel" pitchFamily="34" charset="0"/>
              <a:buNone/>
            </a:pPr>
            <a:r>
              <a:rPr lang="hr-HR" dirty="0" smtClean="0"/>
              <a:t>zaprimanje potpisanih </a:t>
            </a:r>
            <a:r>
              <a:rPr lang="hr-HR" b="1" dirty="0" smtClean="0">
                <a:solidFill>
                  <a:srgbClr val="7030A0"/>
                </a:solidFill>
              </a:rPr>
              <a:t>prijavnica</a:t>
            </a:r>
            <a:r>
              <a:rPr lang="hr-HR" dirty="0" smtClean="0"/>
              <a:t> koje učenici donose </a:t>
            </a:r>
            <a:r>
              <a:rPr lang="hr-HR" b="1" dirty="0" smtClean="0">
                <a:solidFill>
                  <a:srgbClr val="7030A0"/>
                </a:solidFill>
              </a:rPr>
              <a:t>razrednicima</a:t>
            </a:r>
            <a:r>
              <a:rPr lang="hr-HR" dirty="0" smtClean="0"/>
              <a:t> u osnovnu školu.</a:t>
            </a:r>
          </a:p>
          <a:p>
            <a:pPr>
              <a:buFont typeface="Corbel" pitchFamily="34" charset="0"/>
              <a:buNone/>
            </a:pPr>
            <a:endParaRPr lang="hr-HR" dirty="0" smtClean="0"/>
          </a:p>
          <a:p>
            <a:pPr algn="just"/>
            <a:r>
              <a:rPr lang="hr-HR" dirty="0" smtClean="0"/>
              <a:t>Zatim, nakon </a:t>
            </a:r>
            <a:r>
              <a:rPr lang="hr-HR" u="sng" dirty="0" smtClean="0"/>
              <a:t>objave konačnih ljestvica poretka</a:t>
            </a:r>
            <a:r>
              <a:rPr lang="hr-HR" dirty="0" smtClean="0"/>
              <a:t>, kandidati sječu pravo upisa u obrazovni program najvišega prioriteta u kojemu se nalaze u sklopu upisne kvote. </a:t>
            </a:r>
          </a:p>
          <a:p>
            <a:pPr algn="just">
              <a:buFont typeface="Corbel" pitchFamily="34" charset="0"/>
              <a:buNone/>
            </a:pPr>
            <a:r>
              <a:rPr lang="hr-HR" dirty="0" smtClean="0"/>
              <a:t>   Tada učenik svoj upis potvrđuje vlastoručnim potpisom i potpisom roditelja/skrbnika na </a:t>
            </a:r>
            <a:r>
              <a:rPr lang="hr-HR" b="1" dirty="0" smtClean="0">
                <a:solidFill>
                  <a:srgbClr val="7030A0"/>
                </a:solidFill>
              </a:rPr>
              <a:t>upisnici</a:t>
            </a:r>
            <a:r>
              <a:rPr lang="hr-HR" dirty="0" smtClean="0"/>
              <a:t> dostupnoj na mrežnoj stranici </a:t>
            </a:r>
            <a:r>
              <a:rPr lang="hr-HR" dirty="0" smtClean="0">
                <a:hlinkClick r:id="rId2"/>
              </a:rPr>
              <a:t>www.upisi.hr</a:t>
            </a:r>
            <a:r>
              <a:rPr lang="hr-HR" dirty="0" smtClean="0"/>
              <a:t>, a koju je dužan dostaviti u </a:t>
            </a:r>
            <a:r>
              <a:rPr lang="hr-HR" b="1" dirty="0" smtClean="0">
                <a:solidFill>
                  <a:srgbClr val="7030A0"/>
                </a:solidFill>
              </a:rPr>
              <a:t>srednju školu</a:t>
            </a:r>
            <a:r>
              <a:rPr lang="hr-HR" dirty="0" smtClean="0"/>
              <a:t>, uz dostavu dokumenata koji su uvjet za upis u određeni program obrazovanja srednje škole.</a:t>
            </a:r>
          </a:p>
          <a:p>
            <a:pPr>
              <a:buFont typeface="Corbel" pitchFamily="34" charset="0"/>
              <a:buNone/>
            </a:pPr>
            <a:endParaRPr lang="hr-HR" dirty="0" smtClean="0"/>
          </a:p>
          <a:p>
            <a:pPr algn="just"/>
            <a:r>
              <a:rPr lang="hr-HR" dirty="0" smtClean="0"/>
              <a:t>Nakon što učenik potvrdi svoj upis vlastoručnim potpisom i potpisom roditelja/skrbnika na obrascu (upisnici) i dostavi ga srednjoj školi, učenik je upisan u I. razred srednje škole u školskoj godini 2020./2021.  </a:t>
            </a:r>
          </a:p>
        </p:txBody>
      </p:sp>
    </p:spTree>
    <p:extLst>
      <p:ext uri="{BB962C8B-B14F-4D97-AF65-F5344CB8AC3E}">
        <p14:creationId xmlns:p14="http://schemas.microsoft.com/office/powerpoint/2010/main" val="23677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 rot="16200000">
            <a:off x="5556" y="2750344"/>
            <a:ext cx="417988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Ljetni upisni rok</a:t>
            </a:r>
          </a:p>
        </p:txBody>
      </p:sp>
      <p:graphicFrame>
        <p:nvGraphicFramePr>
          <p:cNvPr id="5227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45011"/>
              </p:ext>
            </p:extLst>
          </p:nvPr>
        </p:nvGraphicFramePr>
        <p:xfrm>
          <a:off x="2495550" y="260350"/>
          <a:ext cx="7632700" cy="6041392"/>
        </p:xfrm>
        <a:graphic>
          <a:graphicData uri="http://schemas.openxmlformats.org/drawingml/2006/table">
            <a:tbl>
              <a:tblPr/>
              <a:tblGrid>
                <a:gridCol w="612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OPIS POSTUPAKA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DATUM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Početak prijava  kandidata u sustav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1.6.2020.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Početak prijava obrazovnih programa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8.7.2020.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Završetak prijave obrazovnih programa koji zahtijevaju dodatne provjere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12.7.2020.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Provođenje dodatnih ispita i provjera te unos rezultata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13.7.-16.7.2020.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Rok za dostavu dokumentacije redovitih učenika (stručno mišljenje HZZ-a i ostali dokumenti kojim se ostvaruju </a:t>
                      </a:r>
                      <a:r>
                        <a:rPr kumimoji="0" lang="hr-HR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dodatna prava za upis</a:t>
                      </a: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13.7.2020.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Brisanje s lista kandidata koji nisu zadovoljili preduvjete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21.7.2020.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Zaključavanje odabira obrazovnih programa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Početak ispisa prijavnica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22.7.2020.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Krajnji rok za zaprimanje potpisanih prijavnica (učenici donose razrednicima)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Brisanje s lista kandidata koji nisu zadovoljili preduvjete ili dostavili prijavnice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24.7.2020.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Objava konačnih ljestvica poretka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25.7.2020.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Dostava dokumenata koji su uvjet za upis u određeni program obrazovanja srednje škole (potvrda školske medicine, liječnička svjedodžba medicine rada, ugovor o naukovanju učenika i ostali dokumenti kojima su ostvarena dodatna prava za upis)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Dostava potpisanog obrasca o upisu u I. razred srednje škole (upisnice) u srednju školu u koju se učenik upisao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sym typeface="Wingdings" panose="05000000000000000000" pitchFamily="2" charset="2"/>
                        </a:rPr>
                        <a:t> Škole same određuju točne datume za zaprimanje dokumentacije i objavljuju ih u natječaju na svojoj web stranici i oglasnoj ploči.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27.7. – 31.7.2020.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Objava okvirnog broja slobodnih mjesta za jesenski upisni rok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 rot="16200000">
            <a:off x="-505868" y="2946446"/>
            <a:ext cx="4468812" cy="64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Jesenski upisni rok</a:t>
            </a:r>
          </a:p>
        </p:txBody>
      </p:sp>
      <p:graphicFrame>
        <p:nvGraphicFramePr>
          <p:cNvPr id="5328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36794"/>
              </p:ext>
            </p:extLst>
          </p:nvPr>
        </p:nvGraphicFramePr>
        <p:xfrm>
          <a:off x="2389232" y="154080"/>
          <a:ext cx="7632700" cy="6357599"/>
        </p:xfrm>
        <a:graphic>
          <a:graphicData uri="http://schemas.openxmlformats.org/drawingml/2006/table">
            <a:tbl>
              <a:tblPr/>
              <a:tblGrid>
                <a:gridCol w="603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OPIS POSTUPAKA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DATUM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Početak prijava  kandidata u sustav i prijava obrazovnih programa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Rok za dostavu dokumentacije redovitih učenika (stručno mišljenje HZZ-a i ostali dokumenti kojim se ostvaruju dodatna prava za upis)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Završetak prijave obrazovnih programa koji zahtijevaju dodatne provjere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Provođenje dodatnih ispita i provjera te unos rezultata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Završetak prigovora na unesene osobne podatke, ocjene, natjecanja, rezultate dodatnih provjera i podatke na temelju kojih se ostvaruju dodatna prava za upis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Završetak unosa rezultata popravnog ispita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Brisanje s lista kandidata koji nisu zadovoljili preduvjete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Zaključavanje odabira obrazovnih programa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Početak ispisa prijavnica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Krajnji rok za zaprimanje potpisanih prijavnica (učenici donose razrednicima)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Brisanje s lista kandidata koji nisu zadovoljili preduvjete ili dostavili prijavnice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31.8.2020.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Objava konačnih ljestvica poretka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Dostava dokumenata koji su uvjet za upis u određeni program obrazovanja srednje škole (potvrda školske medicine, liječnička svjedodžba medicine rada, ugovor o naukovanju učenika i ostali dokumenti kojima su ostvarena dodatna prava za upis)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Dostava potpisanog obrasca o upisu u I. razred srednje škole (upisnice) u srednju školu u koju se učenik upisao.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2.9.2020.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Objava slobodnih upisnih mjesta nakon jesenskog roka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3.9.2020.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40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7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>
          <a:xfrm>
            <a:off x="1532709" y="404813"/>
            <a:ext cx="9056914" cy="874712"/>
          </a:xfrm>
        </p:spPr>
        <p:txBody>
          <a:bodyPr>
            <a:noAutofit/>
          </a:bodyPr>
          <a:lstStyle/>
          <a:p>
            <a:pPr algn="ctr"/>
            <a:r>
              <a:rPr lang="hr-HR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Naknadni rok za upis učenika nakon isteka jesenskog roka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1637211" y="1628776"/>
            <a:ext cx="9257212" cy="44672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dirty="0" smtClean="0">
                <a:solidFill>
                  <a:srgbClr val="002060"/>
                </a:solidFill>
              </a:rPr>
              <a:t>Za upis u naknadnome roku učenici se mogu prijaviti u srednju školu u kojoj je nakon jesenskog upisnog roka ostalo slobodnih mjesta.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Učenici se za upis u naknadnome roku školi mogu prijaviti </a:t>
            </a:r>
          </a:p>
          <a:p>
            <a:pPr>
              <a:buFont typeface="Corbel" pitchFamily="34" charset="0"/>
              <a:buNone/>
            </a:pPr>
            <a:r>
              <a:rPr lang="hr-HR" b="1" dirty="0" smtClean="0">
                <a:solidFill>
                  <a:srgbClr val="7030A0"/>
                </a:solidFill>
              </a:rPr>
              <a:t>    od 04. do 21. rujna 2020.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hr-HR" dirty="0" smtClean="0">
                <a:solidFill>
                  <a:srgbClr val="002060"/>
                </a:solidFill>
              </a:rPr>
              <a:t>Upisno povjerenstvo škole o upisu učenika odlučuje temeljem 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pisanog zahtjeva učenika, 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podatke o upisu unosi u sustav, 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na temelju potpisane upisnice učenika 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te ostale dokumentacije potrebne za upis. </a:t>
            </a:r>
          </a:p>
        </p:txBody>
      </p:sp>
    </p:spTree>
    <p:extLst>
      <p:ext uri="{BB962C8B-B14F-4D97-AF65-F5344CB8AC3E}">
        <p14:creationId xmlns:p14="http://schemas.microsoft.com/office/powerpoint/2010/main" val="24311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četak škole kao zanimljiva pustolovina! - www.parentium.com 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676400"/>
            <a:ext cx="7713458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9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0395" r="4464"/>
          <a:stretch/>
        </p:blipFill>
        <p:spPr>
          <a:xfrm>
            <a:off x="1138392" y="1186248"/>
            <a:ext cx="9982012" cy="5266306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616657" y="2893325"/>
            <a:ext cx="887104" cy="39578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53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880201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OPĆE ODREDBE UPISA U SREDNJU ŠKOLU  </a:t>
            </a:r>
            <a:r>
              <a:rPr lang="hr-H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2020./2021.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71451"/>
            <a:ext cx="10515600" cy="490551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70000"/>
              </a:lnSpc>
              <a:buNone/>
              <a:defRPr/>
            </a:pPr>
            <a:r>
              <a:rPr lang="hr-H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TKO SE UPISUJE U SREDNJU ŠKOLU?</a:t>
            </a:r>
          </a:p>
          <a:p>
            <a:pPr algn="ctr">
              <a:lnSpc>
                <a:spcPct val="70000"/>
              </a:lnSpc>
              <a:buNone/>
              <a:defRPr/>
            </a:pPr>
            <a:endParaRPr lang="hr-HR" i="1" dirty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hr-HR" dirty="0">
                <a:solidFill>
                  <a:srgbClr val="002060"/>
                </a:solidFill>
              </a:rPr>
              <a:t>Svi učenici koji su završili osnovno obrazovanje, a u skladu s planiranim brojem upisnih mjesta,</a:t>
            </a:r>
          </a:p>
          <a:p>
            <a:pPr algn="ctr">
              <a:lnSpc>
                <a:spcPct val="120000"/>
              </a:lnSpc>
              <a:defRPr/>
            </a:pPr>
            <a:r>
              <a:rPr lang="hr-HR" dirty="0">
                <a:solidFill>
                  <a:srgbClr val="002060"/>
                </a:solidFill>
              </a:rPr>
              <a:t>Kandidati se za upis u obrazovne programe prijavljuju i upisuju putem mrežne stranice Nacionalnoga informacijskog sustava prijava i upisa u srednje škole(</a:t>
            </a:r>
            <a:r>
              <a:rPr lang="hr-HR" dirty="0" err="1">
                <a:solidFill>
                  <a:srgbClr val="002060"/>
                </a:solidFill>
              </a:rPr>
              <a:t>NISpuSŠ</a:t>
            </a:r>
            <a:r>
              <a:rPr lang="hr-HR" dirty="0">
                <a:solidFill>
                  <a:srgbClr val="002060"/>
                </a:solidFill>
              </a:rPr>
              <a:t>), www.upisi.hr</a:t>
            </a:r>
          </a:p>
          <a:p>
            <a:pPr algn="ctr">
              <a:lnSpc>
                <a:spcPct val="120000"/>
              </a:lnSpc>
              <a:defRPr/>
            </a:pPr>
            <a:r>
              <a:rPr lang="hr-HR" dirty="0">
                <a:solidFill>
                  <a:srgbClr val="002060"/>
                </a:solidFill>
              </a:rPr>
              <a:t>U svakom upisnom roku mogu se prijaviti za upis u najviše </a:t>
            </a:r>
            <a:r>
              <a:rPr lang="hr-HR" b="1" u="sng" dirty="0">
                <a:solidFill>
                  <a:srgbClr val="002060"/>
                </a:solidFill>
              </a:rPr>
              <a:t>ŠEST</a:t>
            </a:r>
            <a:r>
              <a:rPr lang="hr-HR" dirty="0">
                <a:solidFill>
                  <a:srgbClr val="002060"/>
                </a:solidFill>
              </a:rPr>
              <a:t> programa obrazovanja,</a:t>
            </a:r>
            <a:endParaRPr lang="hr-HR" sz="2000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hr-HR" dirty="0">
                <a:solidFill>
                  <a:srgbClr val="002060"/>
                </a:solidFill>
              </a:rPr>
              <a:t>Rokovi prijava za upis, razredbeni postupak i upis određuje se u skladu s Odlukom o upisu u srednju školu koju donosi </a:t>
            </a:r>
            <a:r>
              <a:rPr lang="hr-HR" dirty="0" smtClean="0">
                <a:solidFill>
                  <a:srgbClr val="002060"/>
                </a:solidFill>
              </a:rPr>
              <a:t>ministrica </a:t>
            </a:r>
            <a:r>
              <a:rPr lang="hr-HR" dirty="0">
                <a:solidFill>
                  <a:srgbClr val="002060"/>
                </a:solidFill>
              </a:rPr>
              <a:t>obrazovanja </a:t>
            </a:r>
            <a:r>
              <a:rPr lang="hr-HR" dirty="0" smtClean="0">
                <a:solidFill>
                  <a:srgbClr val="002060"/>
                </a:solidFill>
              </a:rPr>
              <a:t>(</a:t>
            </a: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narodne-novine.nn.hr/clanci/sluzbeni/2020_05_62_1240.html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05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6783" y="98245"/>
            <a:ext cx="4754062" cy="653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919288" y="2060576"/>
            <a:ext cx="1928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>
              <a:latin typeface="Lucida Sans Unicode" pitchFamily="34" charset="0"/>
            </a:endParaRPr>
          </a:p>
          <a:p>
            <a:pPr algn="ctr"/>
            <a:r>
              <a:rPr lang="hr-HR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hr-HR" sz="240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036321" y="333376"/>
            <a:ext cx="391096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hr-HR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hr-HR" altLang="zh-CN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rijava</a:t>
            </a:r>
            <a:r>
              <a:rPr lang="hr-HR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za upis u I. razred srednje </a:t>
            </a:r>
            <a:r>
              <a:rPr lang="hr-HR" altLang="zh-C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škole</a:t>
            </a:r>
          </a:p>
          <a:p>
            <a:pPr indent="-137160">
              <a:defRPr/>
            </a:pPr>
            <a:endParaRPr lang="hr-HR" altLang="zh-CN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05740" indent="-342900">
              <a:buFont typeface="Arial" panose="020B0604020202020204" pitchFamily="34" charset="0"/>
              <a:buChar char="•"/>
              <a:defRPr/>
            </a:pPr>
            <a:r>
              <a:rPr lang="hr-HR" altLang="zh-C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Početak prijava kandidata u sustav od 1.6.2020. na web stranici </a:t>
            </a:r>
            <a:r>
              <a:rPr lang="zh-CN" altLang="hr-HR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hlinkClick r:id="rId3"/>
              </a:rPr>
              <a:t>w</a:t>
            </a:r>
            <a:r>
              <a:rPr lang="hr-HR" altLang="zh-CN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hlinkClick r:id="rId3"/>
              </a:rPr>
              <a:t>ww.upisi.hr</a:t>
            </a:r>
            <a:endParaRPr lang="hr-HR" altLang="zh-CN" sz="28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205740" indent="-342900">
              <a:buFont typeface="Arial" panose="020B0604020202020204" pitchFamily="34" charset="0"/>
              <a:buChar char="•"/>
              <a:defRPr/>
            </a:pPr>
            <a:endParaRPr lang="hr-HR" altLang="zh-CN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endParaRPr lang="hr-HR" altLang="zh-CN" sz="28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endParaRPr lang="hr-HR" altLang="zh-CN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endParaRPr lang="hr-HR" altLang="zh-CN" sz="20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hr-HR" altLang="zh-CN" sz="2000" b="1" dirty="0" smtClean="0">
                <a:solidFill>
                  <a:srgbClr val="7030A0"/>
                </a:solidFill>
                <a:latin typeface="+mj-lt"/>
              </a:rPr>
              <a:t>U slučaju gubitka PIN-a </a:t>
            </a:r>
            <a:r>
              <a:rPr lang="hr-HR" altLang="zh-CN" sz="2000" b="1" dirty="0" smtClean="0">
                <a:solidFill>
                  <a:srgbClr val="7030A0"/>
                </a:solidFill>
                <a:latin typeface="+mj-lt"/>
                <a:sym typeface="Wingdings" panose="05000000000000000000" pitchFamily="2" charset="2"/>
              </a:rPr>
              <a:t> </a:t>
            </a:r>
          </a:p>
          <a:p>
            <a:pPr>
              <a:defRPr/>
            </a:pPr>
            <a:r>
              <a:rPr lang="hr-HR" altLang="zh-CN" sz="2000" b="1" dirty="0" smtClean="0">
                <a:solidFill>
                  <a:srgbClr val="7030A0"/>
                </a:solidFill>
                <a:latin typeface="+mj-lt"/>
              </a:rPr>
              <a:t>SMS sadržaja OPET na broj 888000, </a:t>
            </a:r>
            <a:r>
              <a:rPr lang="hr-HR" sz="2000" b="1" dirty="0">
                <a:solidFill>
                  <a:srgbClr val="7030A0"/>
                </a:solidFill>
                <a:latin typeface="+mj-lt"/>
              </a:rPr>
              <a:t>s onog broja mobitela </a:t>
            </a:r>
            <a:r>
              <a:rPr lang="hr-HR" sz="2000" b="1" dirty="0" smtClean="0">
                <a:solidFill>
                  <a:srgbClr val="7030A0"/>
                </a:solidFill>
                <a:latin typeface="+mj-lt"/>
              </a:rPr>
              <a:t>koji se upisao </a:t>
            </a:r>
            <a:r>
              <a:rPr lang="hr-HR" sz="2000" b="1" dirty="0">
                <a:solidFill>
                  <a:srgbClr val="7030A0"/>
                </a:solidFill>
                <a:latin typeface="+mj-lt"/>
              </a:rPr>
              <a:t>u sustav kod prve prijave.</a:t>
            </a:r>
            <a:endParaRPr lang="zh-CN" altLang="zh-CN" sz="2000" b="1" dirty="0">
              <a:solidFill>
                <a:srgbClr val="7030A0"/>
              </a:solidFill>
              <a:latin typeface="+mj-lt"/>
            </a:endParaRPr>
          </a:p>
          <a:p>
            <a:pPr>
              <a:defRPr/>
            </a:pPr>
            <a:endParaRPr lang="hr-HR" sz="2000" dirty="0"/>
          </a:p>
          <a:p>
            <a:pPr algn="ctr">
              <a:defRPr/>
            </a:pPr>
            <a:r>
              <a:rPr lang="hr-HR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hr-HR" sz="24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51" y="142720"/>
            <a:ext cx="4394149" cy="6612554"/>
          </a:xfrm>
          <a:prstGeom prst="rect">
            <a:avLst/>
          </a:prstGeom>
        </p:spPr>
      </p:pic>
      <p:sp>
        <p:nvSpPr>
          <p:cNvPr id="3" name="Strelica dolje 2"/>
          <p:cNvSpPr/>
          <p:nvPr/>
        </p:nvSpPr>
        <p:spPr>
          <a:xfrm rot="5914243">
            <a:off x="6875137" y="-286895"/>
            <a:ext cx="322062" cy="1982236"/>
          </a:xfrm>
          <a:prstGeom prst="downArrow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trelica dolje 3"/>
          <p:cNvSpPr/>
          <p:nvPr/>
        </p:nvSpPr>
        <p:spPr>
          <a:xfrm rot="7673145">
            <a:off x="5770400" y="2097237"/>
            <a:ext cx="248584" cy="1486149"/>
          </a:xfrm>
          <a:prstGeom prst="downArrow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7036168" y="831642"/>
            <a:ext cx="3714983" cy="5373216"/>
          </a:xfrm>
        </p:spPr>
        <p:txBody>
          <a:bodyPr>
            <a:noAutofit/>
          </a:bodyPr>
          <a:lstStyle/>
          <a:p>
            <a:pPr fontAlgn="base"/>
            <a:r>
              <a:rPr lang="hr-HR" sz="3000" dirty="0">
                <a:solidFill>
                  <a:srgbClr val="7030A0"/>
                </a:solidFill>
              </a:rPr>
              <a:t>Učenici će u sustavu moći provjeriti svoje osobne podatke. Ako učenik primijeti neki netočan podatak u sustavu treba se javiti razredniku. </a:t>
            </a:r>
            <a:r>
              <a:rPr lang="hr-HR" sz="3000" dirty="0" smtClean="0">
                <a:solidFill>
                  <a:srgbClr val="7030A0"/>
                </a:solidFill>
              </a:rPr>
              <a:t/>
            </a:r>
            <a:br>
              <a:rPr lang="hr-HR" sz="3000" dirty="0" smtClean="0">
                <a:solidFill>
                  <a:srgbClr val="7030A0"/>
                </a:solidFill>
              </a:rPr>
            </a:br>
            <a:r>
              <a:rPr lang="hr-HR" sz="3000" dirty="0" smtClean="0">
                <a:solidFill>
                  <a:srgbClr val="7030A0"/>
                </a:solidFill>
              </a:rPr>
              <a:t>Razrednik </a:t>
            </a:r>
            <a:r>
              <a:rPr lang="hr-HR" sz="3000" dirty="0">
                <a:solidFill>
                  <a:srgbClr val="7030A0"/>
                </a:solidFill>
              </a:rPr>
              <a:t>će netočan podatak ispraviti u </a:t>
            </a:r>
            <a:r>
              <a:rPr lang="hr-HR" sz="3000" dirty="0" err="1" smtClean="0">
                <a:solidFill>
                  <a:srgbClr val="7030A0"/>
                </a:solidFill>
              </a:rPr>
              <a:t>eMatici</a:t>
            </a:r>
            <a:r>
              <a:rPr lang="hr-HR" sz="3000" dirty="0" smtClean="0">
                <a:solidFill>
                  <a:srgbClr val="7030A0"/>
                </a:solidFill>
              </a:rPr>
              <a:t>. </a:t>
            </a:r>
            <a:r>
              <a:rPr lang="hr-HR" sz="3000" dirty="0">
                <a:solidFill>
                  <a:srgbClr val="7030A0"/>
                </a:solidFill>
              </a:rPr>
              <a:t/>
            </a:r>
            <a:br>
              <a:rPr lang="hr-HR" sz="3000" dirty="0">
                <a:solidFill>
                  <a:srgbClr val="7030A0"/>
                </a:solidFill>
              </a:rPr>
            </a:br>
            <a:endParaRPr lang="hr-HR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.jpg"/>
          <p:cNvPicPr>
            <a:picLocks noChangeAspect="1"/>
          </p:cNvPicPr>
          <p:nvPr/>
        </p:nvPicPr>
        <p:blipFill>
          <a:blip r:embed="rId2" cstate="print"/>
          <a:srcRect l="16138" t="9381" r="13776" b="39699"/>
          <a:stretch>
            <a:fillRect/>
          </a:stretch>
        </p:blipFill>
        <p:spPr>
          <a:xfrm>
            <a:off x="2567607" y="3411642"/>
            <a:ext cx="7386289" cy="3082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trelica dolje 2"/>
          <p:cNvSpPr/>
          <p:nvPr/>
        </p:nvSpPr>
        <p:spPr>
          <a:xfrm rot="6503982">
            <a:off x="4830962" y="5442686"/>
            <a:ext cx="165026" cy="1692476"/>
          </a:xfrm>
          <a:prstGeom prst="downArrow">
            <a:avLst>
              <a:gd name="adj1" fmla="val 50000"/>
              <a:gd name="adj2" fmla="val 82301"/>
            </a:avLst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891644" y="476672"/>
            <a:ext cx="6552728" cy="2794322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PRIJAVA OBRAZOVNIH PROGRAMA U SUSTAV UPISI.HR</a:t>
            </a:r>
            <a:br>
              <a:rPr lang="hr-HR" sz="28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hr-HR" sz="2400" dirty="0">
                <a:solidFill>
                  <a:srgbClr val="7030A0"/>
                </a:solidFill>
              </a:rPr>
              <a:t/>
            </a:r>
            <a:br>
              <a:rPr lang="hr-HR" sz="2400" dirty="0">
                <a:solidFill>
                  <a:srgbClr val="7030A0"/>
                </a:solidFill>
              </a:rPr>
            </a:br>
            <a:r>
              <a:rPr lang="hr-HR" sz="2800" dirty="0">
                <a:solidFill>
                  <a:srgbClr val="002060"/>
                </a:solidFill>
              </a:rPr>
              <a:t>Od </a:t>
            </a:r>
            <a:r>
              <a:rPr lang="hr-HR" sz="2800" b="1" dirty="0" smtClean="0">
                <a:solidFill>
                  <a:srgbClr val="002060"/>
                </a:solidFill>
              </a:rPr>
              <a:t>8.7.2020.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>
                <a:solidFill>
                  <a:srgbClr val="002060"/>
                </a:solidFill>
              </a:rPr>
              <a:t>do </a:t>
            </a:r>
            <a:r>
              <a:rPr lang="hr-HR" sz="2800" b="1" dirty="0" smtClean="0">
                <a:solidFill>
                  <a:srgbClr val="002060"/>
                </a:solidFill>
              </a:rPr>
              <a:t>22.7.2020.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>
                <a:solidFill>
                  <a:srgbClr val="002060"/>
                </a:solidFill>
              </a:rPr>
              <a:t>učenici će moći birati i prijaviti programe i zanimanja u rubrici obrazovni programi.</a:t>
            </a:r>
          </a:p>
        </p:txBody>
      </p:sp>
    </p:spTree>
    <p:extLst>
      <p:ext uri="{BB962C8B-B14F-4D97-AF65-F5344CB8AC3E}">
        <p14:creationId xmlns:p14="http://schemas.microsoft.com/office/powerpoint/2010/main" val="39544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279576" y="548681"/>
            <a:ext cx="6798734" cy="713463"/>
          </a:xfrm>
        </p:spPr>
        <p:txBody>
          <a:bodyPr/>
          <a:lstStyle/>
          <a:p>
            <a:r>
              <a:rPr lang="hr-H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 prioriteta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2063551" y="1628801"/>
            <a:ext cx="8378025" cy="457170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Listu prioriteta treba pažljivo pripremiti tako da se na vrh liste postavi program obrazovanja koji se najviše želi upisati, a zatim i ostali, željenim redoslijedom. 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Kandidat </a:t>
            </a:r>
            <a:r>
              <a:rPr lang="hr-HR" dirty="0">
                <a:solidFill>
                  <a:srgbClr val="002060"/>
                </a:solidFill>
              </a:rPr>
              <a:t>će se </a:t>
            </a:r>
            <a:r>
              <a:rPr lang="hr-HR" dirty="0" smtClean="0">
                <a:solidFill>
                  <a:srgbClr val="002060"/>
                </a:solidFill>
              </a:rPr>
              <a:t>pojaviti u programu </a:t>
            </a:r>
            <a:r>
              <a:rPr lang="hr-HR" dirty="0">
                <a:solidFill>
                  <a:srgbClr val="002060"/>
                </a:solidFill>
              </a:rPr>
              <a:t>obrazovanja koji mu je najviši na listi prioriteta, a za koji se, prema ostvarenim bodovima, nalazi u sklopu upisne kvote. 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Važno </a:t>
            </a:r>
            <a:r>
              <a:rPr lang="hr-HR" dirty="0">
                <a:solidFill>
                  <a:srgbClr val="002060"/>
                </a:solidFill>
              </a:rPr>
              <a:t>je da kandidati provjere jesu li im svi programi obrazovanja na listi prioriteta poredani prema njihovim željama i mogućnostima jer nakon zaključavanja odabira programa obrazovanja odnosno škola, nikakve izmjene više neće biti moguće. </a:t>
            </a:r>
          </a:p>
        </p:txBody>
      </p:sp>
    </p:spTree>
    <p:extLst>
      <p:ext uri="{BB962C8B-B14F-4D97-AF65-F5344CB8AC3E}">
        <p14:creationId xmlns:p14="http://schemas.microsoft.com/office/powerpoint/2010/main" val="11701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UPIS UČENIKA U 1.RAZ. SREDNJE ŠKOLE</Template>
  <TotalTime>329</TotalTime>
  <Words>2276</Words>
  <Application>Microsoft Office PowerPoint</Application>
  <PresentationFormat>Široki zaslon</PresentationFormat>
  <Paragraphs>395</Paragraphs>
  <Slides>36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Cambria</vt:lpstr>
      <vt:lpstr>Corbel</vt:lpstr>
      <vt:lpstr>等线</vt:lpstr>
      <vt:lpstr>Lucida Sans Unicode</vt:lpstr>
      <vt:lpstr>Times New Roman</vt:lpstr>
      <vt:lpstr>Wingdings</vt:lpstr>
      <vt:lpstr>Tema sustava Office</vt:lpstr>
      <vt:lpstr>UPIS UČENIKA U 1. RAZRED  SREDNJE ŠKOLE U ŠKOLSKOJ  GODINI 2020./2021.</vt:lpstr>
      <vt:lpstr>PowerPoint prezentacija</vt:lpstr>
      <vt:lpstr>PowerPoint prezentacija</vt:lpstr>
      <vt:lpstr>PowerPoint prezentacija</vt:lpstr>
      <vt:lpstr>OPĆE ODREDBE UPISA U SREDNJU ŠKOLU  2020./2021.</vt:lpstr>
      <vt:lpstr>PowerPoint prezentacija</vt:lpstr>
      <vt:lpstr>Učenici će u sustavu moći provjeriti svoje osobne podatke. Ako učenik primijeti neki netočan podatak u sustavu treba se javiti razredniku.  Razrednik će netočan podatak ispraviti u eMatici.  </vt:lpstr>
      <vt:lpstr>PRIJAVA OBRAZOVNIH PROGRAMA U SUSTAV UPISI.HR  Od 8.7.2020. do 22.7.2020. učenici će moći birati i prijaviti programe i zanimanja u rubrici obrazovni programi.</vt:lpstr>
      <vt:lpstr>Lista prioriteta</vt:lpstr>
      <vt:lpstr>PRIJAVA OBRAZOVNIH PROGRAMA U SUSTAV UPISI.HR</vt:lpstr>
      <vt:lpstr>Odabir stranog jezika</vt:lpstr>
      <vt:lpstr>PowerPoint prezentacija</vt:lpstr>
      <vt:lpstr>PowerPoint prezentacija</vt:lpstr>
      <vt:lpstr>PowerPoint prezentacija</vt:lpstr>
      <vt:lpstr>Prikaz plasmana: učenik može vidjeti svoj plasman pomoću šifre.</vt:lpstr>
      <vt:lpstr>Detaljna struktura bodova:</vt:lpstr>
      <vt:lpstr> ŠTO SE VREDNUJE I BODUJE ZA UPIS U       1. RAZRED SREDNJE ŠKOLE  </vt:lpstr>
      <vt:lpstr>ZAJEDNIČKI ELEMENTI VREDNOVANJA</vt:lpstr>
      <vt:lpstr>Primjer – trogodišnje škole</vt:lpstr>
      <vt:lpstr>Primjer – četverogodišnje škole</vt:lpstr>
      <vt:lpstr>DODATNI ELEMENT VREDNOVANJA KANDIDATA</vt:lpstr>
      <vt:lpstr>Provjera posebnih znanja kandidata</vt:lpstr>
      <vt:lpstr>Vrednovanje rezultata na natjecanjima znanja  Učenici imaju pravo na bodove na osnovi rezultata iz državnih natjecanja u znanju iz nastavnih predmeta -Hrvatski j., Matematika, prvi strani jezik i 2 predmeta posebno značajnih za upis</vt:lpstr>
      <vt:lpstr>Vrednovanje rezultata na sportskim natjecanjima</vt:lpstr>
      <vt:lpstr>Vrednovanje posebnih rezultata u prethodnom obrazovanju</vt:lpstr>
      <vt:lpstr>POSEBAN ELEMENT VREDNOVANJA KANDIDATA otežani uvjeti obrazovanja</vt:lpstr>
      <vt:lpstr>PRIJAVA KANDIDATA S TEŠKOĆAMA U RAZVOJU</vt:lpstr>
      <vt:lpstr> POSEBAN ELEMENT VREDNOVANJA KANDIDATA </vt:lpstr>
      <vt:lpstr>POSEBAN ELEMENT VREDNOVANJA KANDIDATA</vt:lpstr>
      <vt:lpstr>Zdravstvena sposobnost kandidata</vt:lpstr>
      <vt:lpstr>Strukovne kvalifikacije i obrtnička zanimanja</vt:lpstr>
      <vt:lpstr>Tko zaprima potpisane prijavnice, a tko upisnice?  </vt:lpstr>
      <vt:lpstr>PowerPoint prezentacija</vt:lpstr>
      <vt:lpstr>PowerPoint prezentacija</vt:lpstr>
      <vt:lpstr>Naknadni rok za upis učenika nakon isteka jesenskog roka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UČENIKA U 1. RAZRED  SREDNJE ŠKOLE U ŠKOLSKOJ  GODINI 2018./2019.</dc:title>
  <dc:creator>Windows korisnik</dc:creator>
  <cp:lastModifiedBy>Windows korisnik</cp:lastModifiedBy>
  <cp:revision>19</cp:revision>
  <cp:lastPrinted>2018-06-04T12:19:56Z</cp:lastPrinted>
  <dcterms:created xsi:type="dcterms:W3CDTF">2018-06-04T12:18:33Z</dcterms:created>
  <dcterms:modified xsi:type="dcterms:W3CDTF">2020-06-01T05:54:34Z</dcterms:modified>
</cp:coreProperties>
</file>